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sldIdLst>
    <p:sldId id="296" r:id="rId2"/>
    <p:sldId id="264" r:id="rId3"/>
    <p:sldId id="297" r:id="rId4"/>
    <p:sldId id="298" r:id="rId5"/>
    <p:sldId id="310" r:id="rId6"/>
    <p:sldId id="299" r:id="rId7"/>
    <p:sldId id="300" r:id="rId8"/>
    <p:sldId id="312" r:id="rId9"/>
    <p:sldId id="316" r:id="rId10"/>
    <p:sldId id="317" r:id="rId11"/>
    <p:sldId id="318" r:id="rId12"/>
    <p:sldId id="313" r:id="rId13"/>
    <p:sldId id="314" r:id="rId14"/>
    <p:sldId id="315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631"/>
    <a:srgbClr val="F6402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5407" autoAdjust="0"/>
  </p:normalViewPr>
  <p:slideViewPr>
    <p:cSldViewPr snapToGrid="0">
      <p:cViewPr varScale="1">
        <p:scale>
          <a:sx n="111" d="100"/>
          <a:sy n="111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r">
              <a:defRPr sz="1300"/>
            </a:lvl1pPr>
          </a:lstStyle>
          <a:p>
            <a:fld id="{03EF2655-27D9-46E2-B654-A0CB79EF69B9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3" rIns="94845" bIns="4742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5" tIns="47423" rIns="94845" bIns="47423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r">
              <a:defRPr sz="1300"/>
            </a:lvl1pPr>
          </a:lstStyle>
          <a:p>
            <a:fld id="{AEFEDC79-2605-49D3-A934-4B1CB287D3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6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75513B-62C8-4721-8997-BEBE5C554EB7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1124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783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498-C4CC-4AB9-BC3D-839F356ABB67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68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274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3158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4503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3741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268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5632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324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E49765-96E8-4CDC-94B7-C0B34365A781}" type="datetime1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73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10" Type="http://schemas.openxmlformats.org/officeDocument/2006/relationships/image" Target="../media/image35.sv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1.docx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Belgesi2.docx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BA6E6B7-AB26-42A6-A005-0A5C4B89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7918" y="5196115"/>
            <a:ext cx="8068962" cy="435430"/>
          </a:xfrm>
        </p:spPr>
        <p:txBody>
          <a:bodyPr>
            <a:normAutofit/>
          </a:bodyPr>
          <a:lstStyle/>
          <a:p>
            <a:r>
              <a:rPr lang="tr-TR" b="1" i="0" dirty="0"/>
              <a:t>2020 - 2021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494972" y="3287029"/>
            <a:ext cx="9427030" cy="24606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709058" y="3240069"/>
            <a:ext cx="899885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T.C.</a:t>
            </a:r>
          </a:p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SİLİVRİ KAYMAKAMLIĞI</a:t>
            </a:r>
          </a:p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İLÇE MİLLİ EĞİTİM MÜDÜRLÜĞÜ</a:t>
            </a:r>
            <a:b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BRİFİNG DOSYASI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026229" y="6125857"/>
            <a:ext cx="5936344" cy="55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494972" y="6080596"/>
            <a:ext cx="89988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2023-2024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016C9961-604D-4F4E-B34E-D34B392F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7" y="178943"/>
            <a:ext cx="3042465" cy="30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346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55FC3906-197B-C62A-0953-D53BF3DE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10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2DB8773-C9CC-5836-390A-72632E5B4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8" y="244530"/>
            <a:ext cx="1403311" cy="205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7114378-EE0B-A698-FC58-F25571EF4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3" y="4312414"/>
            <a:ext cx="3078867" cy="208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CAC7D03-8E29-E9CF-4A8D-AF6A2E7D5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9" y="4334151"/>
            <a:ext cx="1403311" cy="206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8B01972-4E45-CE22-A418-2E8F9E575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24" y="2521774"/>
            <a:ext cx="2683629" cy="150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84402D37-6EA6-C312-DC12-4DD699387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46" y="258675"/>
            <a:ext cx="3078868" cy="207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310B7620-8DB6-D64C-2063-CFD27BD430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54" y="1270767"/>
            <a:ext cx="3404199" cy="453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71C68041-B108-A3E5-5860-BF81F27A7B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4" y="2445099"/>
            <a:ext cx="2825050" cy="16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56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AF353991-C5BA-0F5F-5871-7B9E0F1A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11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CE9B0D8-AA5D-6DB2-D98C-E4E751372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" y="171332"/>
            <a:ext cx="3364961" cy="252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EF65474-A771-8649-5195-3F026FBB0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16" y="4460772"/>
            <a:ext cx="2112744" cy="193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AE7A3BED-5D9A-295C-62F0-9B013F638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0" y="3117094"/>
            <a:ext cx="2347678" cy="292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D381A1ED-F202-7051-3387-31420F24B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60" y="4109667"/>
            <a:ext cx="2112744" cy="193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45FFEB93-C3A8-5D92-2FC3-7CBA26E56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86" y="171332"/>
            <a:ext cx="3364960" cy="252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458F2109-1143-281C-7B5C-52132A79A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4" y="3117095"/>
            <a:ext cx="2335732" cy="29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C30B6FC4-7648-48C1-BCB4-E2187DDDEA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33" y="1298934"/>
            <a:ext cx="4602733" cy="252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 descr="Atom düz dolguyla">
            <a:extLst>
              <a:ext uri="{FF2B5EF4-FFF2-40B4-BE49-F238E27FC236}">
                <a16:creationId xmlns:a16="http://schemas.microsoft.com/office/drawing/2014/main" xmlns="" id="{99D749FE-CE20-1EC7-8206-B54962CAEC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8801" y="241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857A62A-A01E-514F-DA2A-76CBAB71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EEA7512-E658-9505-8A11-53CA807CD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99" y="147715"/>
            <a:ext cx="3565781" cy="26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C5AA030-1B6B-B57B-237E-6EEDFE357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99" y="3377284"/>
            <a:ext cx="3658271" cy="274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4B3D8F9B-07E0-1DA1-FF16-AA7FCFC6C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15"/>
            <a:ext cx="3565781" cy="267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56D6234A-EFB6-5311-DD96-4CE268633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1" y="156506"/>
            <a:ext cx="3405800" cy="267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693636C1-22D2-6C91-AE40-A66ECF685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3550084"/>
            <a:ext cx="3561833" cy="257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6872DB55-7E68-8BEE-4DD1-B1200A6BF713}"/>
              </a:ext>
            </a:extLst>
          </p:cNvPr>
          <p:cNvSpPr txBox="1"/>
          <p:nvPr/>
        </p:nvSpPr>
        <p:spPr>
          <a:xfrm>
            <a:off x="3797045" y="3681374"/>
            <a:ext cx="4149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Ümmehan </a:t>
            </a:r>
            <a:r>
              <a:rPr lang="tr-TR" dirty="0" err="1"/>
              <a:t>Elginkan</a:t>
            </a:r>
            <a:r>
              <a:rPr lang="tr-TR" dirty="0"/>
              <a:t> Anaokulu bağış olarak, TOKİ Dede Korkut İlk/Ortaokulu ve Ortaköy Sezin Öztaş İlkokulu Devlet katkısı ile yapılmış olup, 2022-2023 Eğitim Öğretim Yılında eğitime başlamıştır. Ayrıca 8 okulumuza 11 adet Konteyner Anasınıfı ve 3 okulumuza 4 adet Prefabrik Anasınıfı yaptırılmıştır.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144953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3813E4D-179F-204C-8657-56131E04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13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51F45B9-BF1A-EB26-03C2-F80C653E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12976"/>
            <a:ext cx="9463844" cy="504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85542C4F-AEB2-8823-0F77-229E5BEBB82C}"/>
              </a:ext>
            </a:extLst>
          </p:cNvPr>
          <p:cNvSpPr txBox="1"/>
          <p:nvPr/>
        </p:nvSpPr>
        <p:spPr>
          <a:xfrm>
            <a:off x="1472185" y="5422392"/>
            <a:ext cx="936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Alipaşa</a:t>
            </a:r>
            <a:r>
              <a:rPr lang="tr-TR" dirty="0"/>
              <a:t> Fethi Erkoç İlk/Ortaokulu yıkılarak yerine 16+2 Derslikli yeni okul binası yapılacaktır. İnşaatına 2023 Yılı içerisinde başlanılması planlanmaktadır. </a:t>
            </a:r>
          </a:p>
        </p:txBody>
      </p:sp>
    </p:spTree>
    <p:extLst>
      <p:ext uri="{BB962C8B-B14F-4D97-AF65-F5344CB8AC3E}">
        <p14:creationId xmlns:p14="http://schemas.microsoft.com/office/powerpoint/2010/main" val="293408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3813E4D-179F-204C-8657-56131E04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85542C4F-AEB2-8823-0F77-229E5BEBB82C}"/>
              </a:ext>
            </a:extLst>
          </p:cNvPr>
          <p:cNvSpPr txBox="1"/>
          <p:nvPr/>
        </p:nvSpPr>
        <p:spPr>
          <a:xfrm>
            <a:off x="1413426" y="1694454"/>
            <a:ext cx="9365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0070C0"/>
                </a:solidFill>
                <a:latin typeface="Arial Black" panose="020B0A04020102020204" pitchFamily="34" charset="0"/>
              </a:rPr>
              <a:t>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127700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40058"/>
              </p:ext>
            </p:extLst>
          </p:nvPr>
        </p:nvGraphicFramePr>
        <p:xfrm>
          <a:off x="564077" y="1407887"/>
          <a:ext cx="10764323" cy="4887035"/>
        </p:xfrm>
        <a:graphic>
          <a:graphicData uri="http://schemas.openxmlformats.org/drawingml/2006/table">
            <a:tbl>
              <a:tblPr firstRow="1" firstCol="1" bandRow="1"/>
              <a:tblGrid>
                <a:gridCol w="1045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4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14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7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28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9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60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İLİ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İstanbul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İLÇESİ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Silivri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ADRES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Yeni Mah. Müjdat Gürsu Cad. No:4 Silivri</a:t>
                      </a:r>
                      <a:r>
                        <a:rPr lang="tr-TR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Silivri - İstanbul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WEB ADRES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http://silivri.meb.gov.tr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11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502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Derslik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2304">
                <a:tc rowSpan="2" grid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Bina</a:t>
                      </a:r>
                      <a:r>
                        <a:rPr lang="tr-TR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Yapım Yılı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858">
                <a:tc gridSpan="2" vMerge="1">
                  <a:txBody>
                    <a:bodyPr/>
                    <a:lstStyle/>
                    <a:p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Resmi Kurum Personel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2262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858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Hizmete Giriş Yılı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85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Anaokulu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tr-TR" sz="140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Ortaokul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5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Arsa Yüzölçümü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9.537,19</a:t>
                      </a:r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Lise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858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Bina Yüzölçümü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1883.33</a:t>
                      </a:r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tr-TR" sz="1400" b="1" dirty="0"/>
                        <a:t>Toplam Öğrenci Sayısı : </a:t>
                      </a:r>
                      <a:r>
                        <a:rPr lang="tr-TR" sz="1400" b="1" dirty="0" smtClean="0"/>
                        <a:t>31853</a:t>
                      </a:r>
                      <a:endParaRPr lang="tr-TR" sz="1400" b="1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0738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İLETİŞİM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6119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Isınma Şekli      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Doğalgaz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579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E-POSTA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silivri34@meb.gov.tr  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005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İdareci Oda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8449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TELEFON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(0212) 727 25 77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345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Toplantı Salonu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71871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FAKS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(0212) 727 25 76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85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Büro Sayısı       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67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Okul / Kurum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/ </a:t>
                      </a:r>
                      <a:r>
                        <a:rPr lang="tr-TR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memsilivri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5123" name="Picture 3" descr="C:\Users\User\Desktop\E.B.A\toppng.com-facebook-twitter-instagram-logo-hd-455x1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44" y="5959656"/>
            <a:ext cx="689431" cy="2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1199411" y="833869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SİLİVRİ İLÇE MİLLİ EĞİTİM MÜDÜRLÜĞÜ 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62E5D3E9-56A7-4AC6-9EC5-F833D2A8E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5607" t="37597" r="5657" b="32989"/>
          <a:stretch/>
        </p:blipFill>
        <p:spPr>
          <a:xfrm>
            <a:off x="5995358" y="1431985"/>
            <a:ext cx="5331125" cy="17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326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4D76DBE5-BCE8-7882-9F18-2A65B6A6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xmlns="" id="{28C21090-2B1E-829B-692A-ADE69CCC0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72292"/>
              </p:ext>
            </p:extLst>
          </p:nvPr>
        </p:nvGraphicFramePr>
        <p:xfrm>
          <a:off x="775761" y="490950"/>
          <a:ext cx="9959647" cy="5243050"/>
        </p:xfrm>
        <a:graphic>
          <a:graphicData uri="http://schemas.openxmlformats.org/drawingml/2006/table">
            <a:tbl>
              <a:tblPr/>
              <a:tblGrid>
                <a:gridCol w="1378906">
                  <a:extLst>
                    <a:ext uri="{9D8B030D-6E8A-4147-A177-3AD203B41FA5}">
                      <a16:colId xmlns:a16="http://schemas.microsoft.com/office/drawing/2014/main" xmlns="" val="619739949"/>
                    </a:ext>
                  </a:extLst>
                </a:gridCol>
                <a:gridCol w="1157845">
                  <a:extLst>
                    <a:ext uri="{9D8B030D-6E8A-4147-A177-3AD203B41FA5}">
                      <a16:colId xmlns:a16="http://schemas.microsoft.com/office/drawing/2014/main" xmlns="" val="558482004"/>
                    </a:ext>
                  </a:extLst>
                </a:gridCol>
                <a:gridCol w="1165775">
                  <a:extLst>
                    <a:ext uri="{9D8B030D-6E8A-4147-A177-3AD203B41FA5}">
                      <a16:colId xmlns:a16="http://schemas.microsoft.com/office/drawing/2014/main" xmlns="" val="2385757222"/>
                    </a:ext>
                  </a:extLst>
                </a:gridCol>
                <a:gridCol w="1182630">
                  <a:extLst>
                    <a:ext uri="{9D8B030D-6E8A-4147-A177-3AD203B41FA5}">
                      <a16:colId xmlns:a16="http://schemas.microsoft.com/office/drawing/2014/main" xmlns="" val="565321677"/>
                    </a:ext>
                  </a:extLst>
                </a:gridCol>
                <a:gridCol w="1015097">
                  <a:extLst>
                    <a:ext uri="{9D8B030D-6E8A-4147-A177-3AD203B41FA5}">
                      <a16:colId xmlns:a16="http://schemas.microsoft.com/office/drawing/2014/main" xmlns="" val="4135746945"/>
                    </a:ext>
                  </a:extLst>
                </a:gridCol>
                <a:gridCol w="1153879">
                  <a:extLst>
                    <a:ext uri="{9D8B030D-6E8A-4147-A177-3AD203B41FA5}">
                      <a16:colId xmlns:a16="http://schemas.microsoft.com/office/drawing/2014/main" xmlns="" val="1669776209"/>
                    </a:ext>
                  </a:extLst>
                </a:gridCol>
                <a:gridCol w="1183619">
                  <a:extLst>
                    <a:ext uri="{9D8B030D-6E8A-4147-A177-3AD203B41FA5}">
                      <a16:colId xmlns:a16="http://schemas.microsoft.com/office/drawing/2014/main" xmlns="" val="1119688933"/>
                    </a:ext>
                  </a:extLst>
                </a:gridCol>
                <a:gridCol w="1721896">
                  <a:extLst>
                    <a:ext uri="{9D8B030D-6E8A-4147-A177-3AD203B41FA5}">
                      <a16:colId xmlns:a16="http://schemas.microsoft.com/office/drawing/2014/main" xmlns="" val="1089246405"/>
                    </a:ext>
                  </a:extLst>
                </a:gridCol>
              </a:tblGrid>
              <a:tr h="668559">
                <a:tc gridSpan="8">
                  <a:txBody>
                    <a:bodyPr/>
                    <a:lstStyle/>
                    <a:p>
                      <a:pPr algn="ctr" fontAlgn="base"/>
                      <a:r>
                        <a:rPr lang="tr-TR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ÖĞRETMEN VE DERSLİK BAŞINA DÜŞEN ÖĞRENCİ SAYILARI (2023/2024)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39420"/>
                  </a:ext>
                </a:extLst>
              </a:tr>
              <a:tr h="108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Kurum Türü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Öğrenci</a:t>
                      </a:r>
                      <a:b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Kadrolu Öğretmen </a:t>
                      </a:r>
                      <a:b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Ücretli Öğretmen </a:t>
                      </a:r>
                      <a:b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 </a:t>
                      </a:r>
                      <a:r>
                        <a:rPr lang="tr-T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Öğrt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Derslik 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Öğretmen Başına Düşen Öğrenci 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Derslik Başına Düşen Öğrenci Sayısı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406747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Bağımsız Anaokulu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2069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9505415"/>
                  </a:ext>
                </a:extLst>
              </a:tr>
              <a:tr h="64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İlkokul (Anasınıfı Dahil)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11307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521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7393493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Ortaokul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9537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668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572041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Ortaöğretim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8518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856848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Diğer Kurumlar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02530"/>
                  </a:ext>
                </a:extLst>
              </a:tr>
              <a:tr h="64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Özel Öğretim Kurumları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2466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4337828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14" marR="54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527038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5508F926-A14E-148E-4F72-FAEA3B16F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2BA970F-A134-C1FC-7095-1D568A4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xmlns="" id="{8D08A364-F08D-F651-5592-AED8A7541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643026"/>
              </p:ext>
            </p:extLst>
          </p:nvPr>
        </p:nvGraphicFramePr>
        <p:xfrm>
          <a:off x="8063" y="1995288"/>
          <a:ext cx="5019729" cy="447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6282251" imgH="3557497" progId="Word.Document.12">
                  <p:embed/>
                </p:oleObj>
              </mc:Choice>
              <mc:Fallback>
                <p:oleObj name="Document" r:id="rId3" imgW="6282251" imgH="3557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3" y="1995288"/>
                        <a:ext cx="5019729" cy="447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xmlns="" id="{4E0BDBD9-33FB-58A8-9B1A-285510330918}"/>
              </a:ext>
            </a:extLst>
          </p:cNvPr>
          <p:cNvSpPr txBox="1"/>
          <p:nvPr/>
        </p:nvSpPr>
        <p:spPr>
          <a:xfrm>
            <a:off x="104941" y="148629"/>
            <a:ext cx="4763595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tr-T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Milli Eğitim Müdürlüğümüze</a:t>
            </a:r>
          </a:p>
          <a:p>
            <a:pPr indent="449580" algn="ctr"/>
            <a:r>
              <a:rPr lang="tr-T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Bağlı Kurum ve Okul Sayılıları Aşağıdaki Tabloda Özetlenmiştir</a:t>
            </a:r>
            <a:endParaRPr lang="tr-T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Nesne 14">
            <a:extLst>
              <a:ext uri="{FF2B5EF4-FFF2-40B4-BE49-F238E27FC236}">
                <a16:creationId xmlns:a16="http://schemas.microsoft.com/office/drawing/2014/main" xmlns="" id="{FF9DF8CF-4671-047A-8ED0-24F1C26F9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18558"/>
              </p:ext>
            </p:extLst>
          </p:nvPr>
        </p:nvGraphicFramePr>
        <p:xfrm>
          <a:off x="5943600" y="47625"/>
          <a:ext cx="4953000" cy="663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elge" r:id="rId5" imgW="6437626" imgH="8625761" progId="Word.Document.12">
                  <p:embed/>
                </p:oleObj>
              </mc:Choice>
              <mc:Fallback>
                <p:oleObj name="Belge" r:id="rId5" imgW="6437626" imgH="8625761" progId="Word.Document.12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xmlns="" id="{73AE3830-F879-60BB-5DEB-733BAC2E0C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47625"/>
                        <a:ext cx="4953000" cy="663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754F042-9AD9-E318-A6F4-CD7816FE1D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-111684"/>
            <a:ext cx="1435597" cy="143825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118785" y="4632386"/>
            <a:ext cx="696342" cy="31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118785" y="2734574"/>
            <a:ext cx="698740" cy="258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118785" y="2993365"/>
            <a:ext cx="696342" cy="241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107682" y="4321836"/>
            <a:ext cx="707445" cy="31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0107681" y="1406102"/>
            <a:ext cx="707446" cy="241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0118785" y="2422947"/>
            <a:ext cx="698740" cy="31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0118785" y="4953458"/>
            <a:ext cx="696342" cy="284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0118785" y="5974000"/>
            <a:ext cx="696342" cy="2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0118785" y="6245525"/>
            <a:ext cx="696342" cy="301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4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20A2FEF2-165C-4E15-A46A-D493163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xmlns="" id="{9F6DBF0F-7258-45C4-B312-18FFEED0A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29732"/>
              </p:ext>
            </p:extLst>
          </p:nvPr>
        </p:nvGraphicFramePr>
        <p:xfrm>
          <a:off x="651274" y="576802"/>
          <a:ext cx="11020831" cy="4063325"/>
        </p:xfrm>
        <a:graphic>
          <a:graphicData uri="http://schemas.openxmlformats.org/drawingml/2006/table">
            <a:tbl>
              <a:tblPr/>
              <a:tblGrid>
                <a:gridCol w="465990">
                  <a:extLst>
                    <a:ext uri="{9D8B030D-6E8A-4147-A177-3AD203B41FA5}">
                      <a16:colId xmlns:a16="http://schemas.microsoft.com/office/drawing/2014/main" xmlns="" val="4253862843"/>
                    </a:ext>
                  </a:extLst>
                </a:gridCol>
                <a:gridCol w="795942">
                  <a:extLst>
                    <a:ext uri="{9D8B030D-6E8A-4147-A177-3AD203B41FA5}">
                      <a16:colId xmlns:a16="http://schemas.microsoft.com/office/drawing/2014/main" xmlns="" val="2555620595"/>
                    </a:ext>
                  </a:extLst>
                </a:gridCol>
                <a:gridCol w="1438603">
                  <a:extLst>
                    <a:ext uri="{9D8B030D-6E8A-4147-A177-3AD203B41FA5}">
                      <a16:colId xmlns:a16="http://schemas.microsoft.com/office/drawing/2014/main" xmlns="" val="1702688750"/>
                    </a:ext>
                  </a:extLst>
                </a:gridCol>
                <a:gridCol w="708549">
                  <a:extLst>
                    <a:ext uri="{9D8B030D-6E8A-4147-A177-3AD203B41FA5}">
                      <a16:colId xmlns:a16="http://schemas.microsoft.com/office/drawing/2014/main" xmlns="" val="9841840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0927050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xmlns="" val="3780954981"/>
                    </a:ext>
                  </a:extLst>
                </a:gridCol>
                <a:gridCol w="1304829">
                  <a:extLst>
                    <a:ext uri="{9D8B030D-6E8A-4147-A177-3AD203B41FA5}">
                      <a16:colId xmlns:a16="http://schemas.microsoft.com/office/drawing/2014/main" xmlns="" val="1637925443"/>
                    </a:ext>
                  </a:extLst>
                </a:gridCol>
                <a:gridCol w="1283955">
                  <a:extLst>
                    <a:ext uri="{9D8B030D-6E8A-4147-A177-3AD203B41FA5}">
                      <a16:colId xmlns:a16="http://schemas.microsoft.com/office/drawing/2014/main" xmlns="" val="3612776752"/>
                    </a:ext>
                  </a:extLst>
                </a:gridCol>
                <a:gridCol w="3249667">
                  <a:extLst>
                    <a:ext uri="{9D8B030D-6E8A-4147-A177-3AD203B41FA5}">
                      <a16:colId xmlns:a16="http://schemas.microsoft.com/office/drawing/2014/main" xmlns="" val="1892251002"/>
                    </a:ext>
                  </a:extLst>
                </a:gridCol>
              </a:tblGrid>
              <a:tr h="564050">
                <a:tc gridSpan="9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MİLLİ EĞİTİM MÜDÜRLÜĞÜ 2023 YATIRIM TEKLİFLERİ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İHALE</a:t>
                      </a:r>
                      <a:r>
                        <a:rPr lang="tr-TR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AŞAMASI TAMAMLANIP İNŞAAT YAPIMINA BAŞLANAN OKULLAR</a:t>
                      </a:r>
                      <a:endParaRPr lang="tr-TR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29841"/>
                  </a:ext>
                </a:extLst>
              </a:tr>
              <a:tr h="25751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992249"/>
                  </a:ext>
                </a:extLst>
              </a:tr>
              <a:tr h="504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Sıra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PARSEL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TAPU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MÜLKİYETİ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FONKSİYONU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AÇIKLAMA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406218"/>
                  </a:ext>
                </a:extLst>
              </a:tr>
              <a:tr h="504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1677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8.916,52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Hazinesi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32+32 Derslikli İlkokul ve Ortaokul Valilik tarafından planlanmıştır.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455863"/>
                  </a:ext>
                </a:extLst>
              </a:tr>
              <a:tr h="6114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Selimpaşa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5.870,61 m2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Eğitim Tesis Alanı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 Derslikli Ortaokul Valilik tarafından planlanmıştır.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877627"/>
                  </a:ext>
                </a:extLst>
              </a:tr>
              <a:tr h="61142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 TARAFINDAN İHALE AŞAMASINA GELEN YATIRIMLAR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Mimar Sinan Mahallesi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10.344,30 m2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Ortaöğretim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40 Derslikli Anadolu Lisesi Valilik tarafından planlanmıştır.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7178574"/>
                  </a:ext>
                </a:extLst>
              </a:tr>
              <a:tr h="504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Değirmenköy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4.244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Ankara merkezli yürütülen FRIT III projesi kapsamında planlanmıştır.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3277476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xmlns="" id="{F8E57A5F-0CB8-4630-95B4-78D4375F4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31532"/>
              </p:ext>
            </p:extLst>
          </p:nvPr>
        </p:nvGraphicFramePr>
        <p:xfrm>
          <a:off x="651273" y="4796188"/>
          <a:ext cx="11020831" cy="1699475"/>
        </p:xfrm>
        <a:graphic>
          <a:graphicData uri="http://schemas.openxmlformats.org/drawingml/2006/table">
            <a:tbl>
              <a:tblPr/>
              <a:tblGrid>
                <a:gridCol w="465990">
                  <a:extLst>
                    <a:ext uri="{9D8B030D-6E8A-4147-A177-3AD203B41FA5}">
                      <a16:colId xmlns:a16="http://schemas.microsoft.com/office/drawing/2014/main" xmlns="" val="4253862843"/>
                    </a:ext>
                  </a:extLst>
                </a:gridCol>
                <a:gridCol w="810011">
                  <a:extLst>
                    <a:ext uri="{9D8B030D-6E8A-4147-A177-3AD203B41FA5}">
                      <a16:colId xmlns:a16="http://schemas.microsoft.com/office/drawing/2014/main" xmlns="" val="2555620595"/>
                    </a:ext>
                  </a:extLst>
                </a:gridCol>
                <a:gridCol w="1424534">
                  <a:extLst>
                    <a:ext uri="{9D8B030D-6E8A-4147-A177-3AD203B41FA5}">
                      <a16:colId xmlns:a16="http://schemas.microsoft.com/office/drawing/2014/main" xmlns="" val="1702688750"/>
                    </a:ext>
                  </a:extLst>
                </a:gridCol>
                <a:gridCol w="708549">
                  <a:extLst>
                    <a:ext uri="{9D8B030D-6E8A-4147-A177-3AD203B41FA5}">
                      <a16:colId xmlns:a16="http://schemas.microsoft.com/office/drawing/2014/main" xmlns="" val="9841840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0927050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xmlns="" val="3780954981"/>
                    </a:ext>
                  </a:extLst>
                </a:gridCol>
                <a:gridCol w="1304829">
                  <a:extLst>
                    <a:ext uri="{9D8B030D-6E8A-4147-A177-3AD203B41FA5}">
                      <a16:colId xmlns:a16="http://schemas.microsoft.com/office/drawing/2014/main" xmlns="" val="1637925443"/>
                    </a:ext>
                  </a:extLst>
                </a:gridCol>
                <a:gridCol w="1283955">
                  <a:extLst>
                    <a:ext uri="{9D8B030D-6E8A-4147-A177-3AD203B41FA5}">
                      <a16:colId xmlns:a16="http://schemas.microsoft.com/office/drawing/2014/main" xmlns="" val="3612776752"/>
                    </a:ext>
                  </a:extLst>
                </a:gridCol>
                <a:gridCol w="3249667">
                  <a:extLst>
                    <a:ext uri="{9D8B030D-6E8A-4147-A177-3AD203B41FA5}">
                      <a16:colId xmlns:a16="http://schemas.microsoft.com/office/drawing/2014/main" xmlns="" val="1892251002"/>
                    </a:ext>
                  </a:extLst>
                </a:gridCol>
              </a:tblGrid>
              <a:tr h="39267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BAĞIŞÇI TARAFINDAN  </a:t>
                      </a:r>
                      <a:r>
                        <a:rPr lang="tr-T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YAPIMI</a:t>
                      </a:r>
                      <a:r>
                        <a:rPr lang="tr-TR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DEVAM EDEN </a:t>
                      </a:r>
                      <a:r>
                        <a:rPr lang="tr-T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OKULUMUZ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29841"/>
                  </a:ext>
                </a:extLst>
              </a:tr>
              <a:tr h="1792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992249"/>
                  </a:ext>
                </a:extLst>
              </a:tr>
              <a:tr h="351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Sıra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PARSEL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TAPU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MÜLKİYETİ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FONKSİYONU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AÇIKLAMA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406218"/>
                  </a:ext>
                </a:extLst>
              </a:tr>
              <a:tr h="351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Çanta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10.608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Ortaöğretim 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Bağışçı AYFAR Firması Tarafından Meslek  Lisesi  ile Atölyelerinin yapılması için protokol imzalandı.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273669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A9A5E674-0C62-4CC4-A229-E91FAAC92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A78B2EE-17C6-47F0-82E1-1F7D9F52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xmlns="" id="{E1A79DD8-1559-468B-9E8A-AFEB6910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14899"/>
              </p:ext>
            </p:extLst>
          </p:nvPr>
        </p:nvGraphicFramePr>
        <p:xfrm>
          <a:off x="467480" y="493365"/>
          <a:ext cx="10856686" cy="5973981"/>
        </p:xfrm>
        <a:graphic>
          <a:graphicData uri="http://schemas.openxmlformats.org/drawingml/2006/table">
            <a:tbl>
              <a:tblPr/>
              <a:tblGrid>
                <a:gridCol w="458671">
                  <a:extLst>
                    <a:ext uri="{9D8B030D-6E8A-4147-A177-3AD203B41FA5}">
                      <a16:colId xmlns:a16="http://schemas.microsoft.com/office/drawing/2014/main" xmlns="" val="4253862843"/>
                    </a:ext>
                  </a:extLst>
                </a:gridCol>
                <a:gridCol w="888581">
                  <a:extLst>
                    <a:ext uri="{9D8B030D-6E8A-4147-A177-3AD203B41FA5}">
                      <a16:colId xmlns:a16="http://schemas.microsoft.com/office/drawing/2014/main" xmlns="" val="2555620595"/>
                    </a:ext>
                  </a:extLst>
                </a:gridCol>
                <a:gridCol w="1310868">
                  <a:extLst>
                    <a:ext uri="{9D8B030D-6E8A-4147-A177-3AD203B41FA5}">
                      <a16:colId xmlns:a16="http://schemas.microsoft.com/office/drawing/2014/main" xmlns="" val="1702688750"/>
                    </a:ext>
                  </a:extLst>
                </a:gridCol>
                <a:gridCol w="697421">
                  <a:extLst>
                    <a:ext uri="{9D8B030D-6E8A-4147-A177-3AD203B41FA5}">
                      <a16:colId xmlns:a16="http://schemas.microsoft.com/office/drawing/2014/main" xmlns="" val="984184049"/>
                    </a:ext>
                  </a:extLst>
                </a:gridCol>
                <a:gridCol w="717637">
                  <a:extLst>
                    <a:ext uri="{9D8B030D-6E8A-4147-A177-3AD203B41FA5}">
                      <a16:colId xmlns:a16="http://schemas.microsoft.com/office/drawing/2014/main" xmlns="" val="310927050"/>
                    </a:ext>
                  </a:extLst>
                </a:gridCol>
                <a:gridCol w="905273">
                  <a:extLst>
                    <a:ext uri="{9D8B030D-6E8A-4147-A177-3AD203B41FA5}">
                      <a16:colId xmlns:a16="http://schemas.microsoft.com/office/drawing/2014/main" xmlns="" val="3780954981"/>
                    </a:ext>
                  </a:extLst>
                </a:gridCol>
                <a:gridCol w="1182889">
                  <a:extLst>
                    <a:ext uri="{9D8B030D-6E8A-4147-A177-3AD203B41FA5}">
                      <a16:colId xmlns:a16="http://schemas.microsoft.com/office/drawing/2014/main" xmlns="" val="1637925443"/>
                    </a:ext>
                  </a:extLst>
                </a:gridCol>
                <a:gridCol w="1496717">
                  <a:extLst>
                    <a:ext uri="{9D8B030D-6E8A-4147-A177-3AD203B41FA5}">
                      <a16:colId xmlns:a16="http://schemas.microsoft.com/office/drawing/2014/main" xmlns="" val="2280713585"/>
                    </a:ext>
                  </a:extLst>
                </a:gridCol>
                <a:gridCol w="3198629">
                  <a:extLst>
                    <a:ext uri="{9D8B030D-6E8A-4147-A177-3AD203B41FA5}">
                      <a16:colId xmlns:a16="http://schemas.microsoft.com/office/drawing/2014/main" xmlns="" val="1892251002"/>
                    </a:ext>
                  </a:extLst>
                </a:gridCol>
              </a:tblGrid>
              <a:tr h="7560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MİLLİ EĞİTİM MÜDÜRLÜĞÜ 2023 YATIRIM TEKLİFLERİ</a:t>
                      </a:r>
                    </a:p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ANAOKULU</a:t>
                      </a:r>
                    </a:p>
                  </a:txBody>
                  <a:tcPr marL="8881" marR="8881" marT="88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29841"/>
                  </a:ext>
                </a:extLst>
              </a:tr>
              <a:tr h="31396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992249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Sıra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PARSEL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TAPU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MÜLKİYETİ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FONKSİYONU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AÇIKLAMA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406218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Piri Mehmet Paşa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8.032,00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Arsaya İlkokulla birlikte Anaokulu Teklif Edildi.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214807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Piri Mehmet Paşa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10.487,15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Anaokulu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038169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Gümüşyaka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3.894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Anaokulu Teklif Edilmiştir.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592011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Alipaşa</a:t>
                      </a: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10.162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Arsaya ortaokulla birlikte olacak şekilde anaokulu teklifi yapılmıştır.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3339294"/>
                  </a:ext>
                </a:extLst>
              </a:tr>
              <a:tr h="5627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Alipaşa</a:t>
                      </a: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4.950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Anaokulu Teklif Edilmiştir.</a:t>
                      </a:r>
                      <a:endParaRPr lang="nn-NO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3936391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Selimpaşa</a:t>
                      </a: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10.412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Arsaya ortaokulla birlikte olacak şekilde anaokulu teklifi yapılmıştır.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030764"/>
                  </a:ext>
                </a:extLst>
              </a:tr>
              <a:tr h="6153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Alibey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9.047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Arsaya ortaokulla birlikte olacak şekilde 100 Anaokulu Projesi Kapsamında teklifi yapılmıştır.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0095718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6440D18-CE09-45E3-BA84-A23C42B62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944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A78B2EE-17C6-47F0-82E1-1F7D9F52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xmlns="" id="{E1A79DD8-1559-468B-9E8A-AFEB6910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93229"/>
              </p:ext>
            </p:extLst>
          </p:nvPr>
        </p:nvGraphicFramePr>
        <p:xfrm>
          <a:off x="570442" y="628693"/>
          <a:ext cx="10922761" cy="5810073"/>
        </p:xfrm>
        <a:graphic>
          <a:graphicData uri="http://schemas.openxmlformats.org/drawingml/2006/table">
            <a:tbl>
              <a:tblPr/>
              <a:tblGrid>
                <a:gridCol w="460182">
                  <a:extLst>
                    <a:ext uri="{9D8B030D-6E8A-4147-A177-3AD203B41FA5}">
                      <a16:colId xmlns:a16="http://schemas.microsoft.com/office/drawing/2014/main" xmlns="" val="4253862843"/>
                    </a:ext>
                  </a:extLst>
                </a:gridCol>
                <a:gridCol w="798176">
                  <a:extLst>
                    <a:ext uri="{9D8B030D-6E8A-4147-A177-3AD203B41FA5}">
                      <a16:colId xmlns:a16="http://schemas.microsoft.com/office/drawing/2014/main" xmlns="" val="2555620595"/>
                    </a:ext>
                  </a:extLst>
                </a:gridCol>
                <a:gridCol w="1408517">
                  <a:extLst>
                    <a:ext uri="{9D8B030D-6E8A-4147-A177-3AD203B41FA5}">
                      <a16:colId xmlns:a16="http://schemas.microsoft.com/office/drawing/2014/main" xmlns="" val="1702688750"/>
                    </a:ext>
                  </a:extLst>
                </a:gridCol>
                <a:gridCol w="699718">
                  <a:extLst>
                    <a:ext uri="{9D8B030D-6E8A-4147-A177-3AD203B41FA5}">
                      <a16:colId xmlns:a16="http://schemas.microsoft.com/office/drawing/2014/main" xmlns="" val="9841840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10927050"/>
                    </a:ext>
                  </a:extLst>
                </a:gridCol>
                <a:gridCol w="1040168">
                  <a:extLst>
                    <a:ext uri="{9D8B030D-6E8A-4147-A177-3AD203B41FA5}">
                      <a16:colId xmlns:a16="http://schemas.microsoft.com/office/drawing/2014/main" xmlns="" val="37809549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6379254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280713585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xmlns="" val="1892251002"/>
                    </a:ext>
                  </a:extLst>
                </a:gridCol>
              </a:tblGrid>
              <a:tr h="5760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MİLLİ EĞİTİM MÜDÜRLÜĞÜ 2023 YATIRIM TEKLİFLERİ HAZIRLIĞI</a:t>
                      </a:r>
                    </a:p>
                  </a:txBody>
                  <a:tcPr marL="8881" marR="8881" marT="88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29841"/>
                  </a:ext>
                </a:extLst>
              </a:tr>
              <a:tr h="2236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992249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Sıra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PARSEL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TAPU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MÜLKİYETİ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FONKSİYONU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AÇIKLAMA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406218"/>
                  </a:ext>
                </a:extLst>
              </a:tr>
              <a:tr h="1082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Alibey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6.403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Yusuf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Sarıbekir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ailesinin yapmış olduğu bağış ödemesi karşılığında yapılması planlanan ilkokul için 32 Derslikli İlkokul Teklif Edilmiştir. Rumeli Üniversitesinin Giriş Bölümünde Bulunan Arsamızdır.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455863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Çanta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13.270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Derslikli İlkokul Teklif Edilmiştir. Çanta Çağdaş Şehir Bölgesi İçin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877627"/>
                  </a:ext>
                </a:extLst>
              </a:tr>
              <a:tr h="8678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9.521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Ortaöğretim 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Derslikli Okul 300 Öğrencilik Yurt Binası Teklif Edilmiştir. Uygunluk Yazısı İstenmiş, Kaymakam Onaylı Yazılarımız Yazılmıştır.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7178574"/>
                  </a:ext>
                </a:extLst>
              </a:tr>
              <a:tr h="8678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Piri Mehmet Paşa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9.600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Mesleki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Anadolu Hastanesi Altında Bulunan Yere Teklif Edilmiş Aynı Zamanda Hayırsever Tarafından Yapılması Çalışmaları Devam etmektedir.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1199801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Değirmenköy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6.569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Derslikli  İlkokul Anaokulu Valilik tarafından planlanmıştır.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8476581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Seymen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1.486,00m2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Eğitim Tesis Alanı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derslikli İlkokul teklif edilecektir. Arsa işlemleri devam etmektedir.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155342"/>
                  </a:ext>
                </a:extLst>
              </a:tr>
              <a:tr h="438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Alipaşa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Mahallesi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8.226,00m2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Maliye Hazinesi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Ortaöğretim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derslikli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atölyeli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Güzel Sanatlar ve Spor Lisesi için arsa çalışması devam etmektedir. 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1933126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6440D18-CE09-45E3-BA84-A23C42B62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436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D63C61EF-DC14-1B75-12C5-58B10663C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26" y="3160766"/>
            <a:ext cx="3527183" cy="3487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375293FF-DE03-9C4D-3CFB-07647E073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58" y="64428"/>
            <a:ext cx="4220853" cy="314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F5FBAE9F-4DD2-771D-FA3A-EF2A53B7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DDDC85B-A2E1-A6B6-5F03-32C257B65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9" y="161521"/>
            <a:ext cx="4332408" cy="304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04EA8774-0D2B-14C6-790E-DEFD0DA2A4A8}"/>
              </a:ext>
            </a:extLst>
          </p:cNvPr>
          <p:cNvSpPr txBox="1"/>
          <p:nvPr/>
        </p:nvSpPr>
        <p:spPr>
          <a:xfrm>
            <a:off x="285337" y="3890665"/>
            <a:ext cx="366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2021-2022 EĞİTİM ÖĞRETİM YILINDA YOLÇATI ANADOLU MASAL EVİ AÇILMIŞTIR.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xmlns="" id="{681536D8-40E4-B3FC-3405-286A1E2DD59B}"/>
              </a:ext>
            </a:extLst>
          </p:cNvPr>
          <p:cNvSpPr txBox="1"/>
          <p:nvPr/>
        </p:nvSpPr>
        <p:spPr>
          <a:xfrm>
            <a:off x="4467917" y="1223751"/>
            <a:ext cx="325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2022-2023 EĞİTİM ÖĞRETİM YILINDA KÜÇÜK KILIÇLI KÖY YAŞAM MERKEZİMİZ AÇILMIŞTIR.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067A29FB-3132-9FC6-5538-BB4BAB4C5AA9}"/>
              </a:ext>
            </a:extLst>
          </p:cNvPr>
          <p:cNvSpPr txBox="1"/>
          <p:nvPr/>
        </p:nvSpPr>
        <p:spPr>
          <a:xfrm>
            <a:off x="8192600" y="3890665"/>
            <a:ext cx="366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2022-2023 EĞİTİM ÖĞRETİM YILINDA BÜYÜK SİNEKLİ KÖY YAŞAM MERKEZİMİZ AÇILMIŞTIR. </a:t>
            </a:r>
          </a:p>
        </p:txBody>
      </p:sp>
    </p:spTree>
    <p:extLst>
      <p:ext uri="{BB962C8B-B14F-4D97-AF65-F5344CB8AC3E}">
        <p14:creationId xmlns:p14="http://schemas.microsoft.com/office/powerpoint/2010/main" val="44389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DFD486B5-43ED-198D-06B6-182473E6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9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31E7D11B-32AF-8A93-E8A4-4F6105853228}"/>
              </a:ext>
            </a:extLst>
          </p:cNvPr>
          <p:cNvSpPr txBox="1"/>
          <p:nvPr/>
        </p:nvSpPr>
        <p:spPr>
          <a:xfrm>
            <a:off x="3743283" y="265310"/>
            <a:ext cx="443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2022-2023 EĞİTİM ÖĞRETİM YILINDA BÜYÜK SİNEKLİ KÖY YAŞAM MERKEZİMİZ AÇILMIŞTIR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3F690DFA-DA7A-37E1-EF38-9C123409B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6" y="473976"/>
            <a:ext cx="1836625" cy="182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586D7EC3-CA57-D8E4-E39A-A13439931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9" y="1164803"/>
            <a:ext cx="2447341" cy="24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5D4CFCAC-EAA9-FB2A-69C5-A5B200F0A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70" y="3924278"/>
            <a:ext cx="2438474" cy="254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xmlns="" id="{FA7AEEF2-97B2-2CA0-0B4D-127E5E0F7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87" y="2384040"/>
            <a:ext cx="2264516" cy="225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16915096-AC42-04D1-91A9-4ADDEEFDD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38" y="473975"/>
            <a:ext cx="1809684" cy="180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xmlns="" id="{B4F61AEA-956B-7769-4CDF-5E3C817205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37" y="4985262"/>
            <a:ext cx="1680263" cy="167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xmlns="" id="{862CBF77-6E4D-5C54-F947-C14538A65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11" y="2299510"/>
            <a:ext cx="1991069" cy="234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xmlns="" id="{CCEA60DE-D0D0-B071-B5F5-CE4DA83D74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6" y="4944560"/>
            <a:ext cx="1800464" cy="180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Resim 58">
            <a:extLst>
              <a:ext uri="{FF2B5EF4-FFF2-40B4-BE49-F238E27FC236}">
                <a16:creationId xmlns:a16="http://schemas.microsoft.com/office/drawing/2014/main" xmlns="" id="{19917B04-614E-2F94-4FA5-E591BEC10E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25" y="2724102"/>
            <a:ext cx="1814069" cy="180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xmlns="" id="{373435FD-A02A-A21B-4373-0B4012E988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7" y="2698651"/>
            <a:ext cx="1809682" cy="180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23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Entegral</Template>
  <TotalTime>4572</TotalTime>
  <Words>853</Words>
  <Application>Microsoft Office PowerPoint</Application>
  <PresentationFormat>Geniş ekran</PresentationFormat>
  <Paragraphs>358</Paragraphs>
  <Slides>14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Arial Black</vt:lpstr>
      <vt:lpstr>Calibri</vt:lpstr>
      <vt:lpstr>Times New Roman</vt:lpstr>
      <vt:lpstr>Tw Cen MT</vt:lpstr>
      <vt:lpstr>Tw Cen MT Condensed</vt:lpstr>
      <vt:lpstr>Wingdings 3</vt:lpstr>
      <vt:lpstr>Entegral</vt:lpstr>
      <vt:lpstr>Document</vt:lpstr>
      <vt:lpstr>Microsoft Word Belgesi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User</cp:lastModifiedBy>
  <cp:revision>616</cp:revision>
  <cp:lastPrinted>2023-10-24T09:26:22Z</cp:lastPrinted>
  <dcterms:created xsi:type="dcterms:W3CDTF">2020-10-08T06:37:25Z</dcterms:created>
  <dcterms:modified xsi:type="dcterms:W3CDTF">2024-09-03T07:10:16Z</dcterms:modified>
</cp:coreProperties>
</file>