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3"/>
  </p:notesMasterIdLst>
  <p:sldIdLst>
    <p:sldId id="296" r:id="rId2"/>
    <p:sldId id="263" r:id="rId3"/>
    <p:sldId id="262" r:id="rId4"/>
    <p:sldId id="264" r:id="rId5"/>
    <p:sldId id="266" r:id="rId6"/>
    <p:sldId id="282" r:id="rId7"/>
    <p:sldId id="287" r:id="rId8"/>
    <p:sldId id="268" r:id="rId9"/>
    <p:sldId id="275" r:id="rId10"/>
    <p:sldId id="277" r:id="rId11"/>
    <p:sldId id="279" r:id="rId12"/>
    <p:sldId id="278" r:id="rId13"/>
    <p:sldId id="280" r:id="rId14"/>
    <p:sldId id="281" r:id="rId15"/>
    <p:sldId id="288" r:id="rId16"/>
    <p:sldId id="295" r:id="rId17"/>
    <p:sldId id="289" r:id="rId18"/>
    <p:sldId id="290" r:id="rId19"/>
    <p:sldId id="291" r:id="rId20"/>
    <p:sldId id="294" r:id="rId21"/>
    <p:sldId id="292" r:id="rId22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3631"/>
    <a:srgbClr val="F64022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5407" autoAdjust="0"/>
  </p:normalViewPr>
  <p:slideViewPr>
    <p:cSldViewPr snapToGrid="0">
      <p:cViewPr>
        <p:scale>
          <a:sx n="80" d="100"/>
          <a:sy n="80" d="100"/>
        </p:scale>
        <p:origin x="37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5029"/>
          </a:xfrm>
          <a:prstGeom prst="rect">
            <a:avLst/>
          </a:prstGeom>
        </p:spPr>
        <p:txBody>
          <a:bodyPr vert="horz" lIns="94845" tIns="47423" rIns="94845" bIns="47423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1" cy="495029"/>
          </a:xfrm>
          <a:prstGeom prst="rect">
            <a:avLst/>
          </a:prstGeom>
        </p:spPr>
        <p:txBody>
          <a:bodyPr vert="horz" lIns="94845" tIns="47423" rIns="94845" bIns="47423" rtlCol="0"/>
          <a:lstStyle>
            <a:lvl1pPr algn="r">
              <a:defRPr sz="1300"/>
            </a:lvl1pPr>
          </a:lstStyle>
          <a:p>
            <a:fld id="{03EF2655-27D9-46E2-B654-A0CB79EF69B9}" type="datetimeFigureOut">
              <a:rPr lang="tr-TR" smtClean="0"/>
              <a:t>14.10.2021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5" tIns="47423" rIns="94845" bIns="47423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4845" tIns="47423" rIns="94845" bIns="47423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4845" tIns="47423" rIns="94845" bIns="47423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5028"/>
          </a:xfrm>
          <a:prstGeom prst="rect">
            <a:avLst/>
          </a:prstGeom>
        </p:spPr>
        <p:txBody>
          <a:bodyPr vert="horz" lIns="94845" tIns="47423" rIns="94845" bIns="47423" rtlCol="0" anchor="b"/>
          <a:lstStyle>
            <a:lvl1pPr algn="r">
              <a:defRPr sz="1300"/>
            </a:lvl1pPr>
          </a:lstStyle>
          <a:p>
            <a:fld id="{AEFEDC79-2605-49D3-A934-4B1CB287D3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4659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175513B-62C8-4721-8997-BEBE5C554EB7}" type="datetime1">
              <a:rPr lang="tr-TR" smtClean="0"/>
              <a:t>14.10.2021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66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9765-96E8-4CDC-94B7-C0B34365A781}" type="datetime1">
              <a:rPr lang="tr-TR" smtClean="0"/>
              <a:t>14.10.2021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011247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9765-96E8-4CDC-94B7-C0B34365A781}" type="datetime1">
              <a:rPr lang="tr-TR" smtClean="0"/>
              <a:t>14.10.2021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57836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2498-C4CC-4AB9-BC3D-839F356ABB67}" type="datetime1">
              <a:rPr lang="tr-TR" smtClean="0"/>
              <a:t>14.10.2021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168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9765-96E8-4CDC-94B7-C0B34365A781}" type="datetime1">
              <a:rPr lang="tr-TR" smtClean="0"/>
              <a:t>14.10.2021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12748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9765-96E8-4CDC-94B7-C0B34365A781}" type="datetime1">
              <a:rPr lang="tr-TR" smtClean="0"/>
              <a:t>14.10.2021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331584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9765-96E8-4CDC-94B7-C0B34365A781}" type="datetime1">
              <a:rPr lang="tr-TR" smtClean="0"/>
              <a:t>14.10.2021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945039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9765-96E8-4CDC-94B7-C0B34365A781}" type="datetime1">
              <a:rPr lang="tr-TR" smtClean="0"/>
              <a:t>14.10.2021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837411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9765-96E8-4CDC-94B7-C0B34365A781}" type="datetime1">
              <a:rPr lang="tr-TR" smtClean="0"/>
              <a:t>14.10.2021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392686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9765-96E8-4CDC-94B7-C0B34365A781}" type="datetime1">
              <a:rPr lang="tr-TR" smtClean="0"/>
              <a:t>14.10.2021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956327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9765-96E8-4CDC-94B7-C0B34365A781}" type="datetime1">
              <a:rPr lang="tr-TR" smtClean="0"/>
              <a:t>14.10.2021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63242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4E49765-96E8-4CDC-94B7-C0B34365A781}" type="datetime1">
              <a:rPr lang="tr-TR" smtClean="0"/>
              <a:t>14.10.2021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245D3CE-751A-4D80-9D10-2E5F09B989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773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0BA6E6B7-AB26-42A6-A005-0A5C4B894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7918" y="5196115"/>
            <a:ext cx="8068962" cy="435430"/>
          </a:xfrm>
        </p:spPr>
        <p:txBody>
          <a:bodyPr>
            <a:normAutofit/>
          </a:bodyPr>
          <a:lstStyle/>
          <a:p>
            <a:r>
              <a:rPr lang="tr-TR" b="1" i="0" dirty="0"/>
              <a:t>2020 - 2021</a:t>
            </a:r>
          </a:p>
          <a:p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494972" y="3287029"/>
            <a:ext cx="9427030" cy="246062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1709058" y="3240069"/>
            <a:ext cx="899885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T.C.</a:t>
            </a:r>
          </a:p>
          <a:p>
            <a:pPr algn="ctr"/>
            <a:r>
              <a:rPr lang="tr-TR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SİLİVRİ KAYMAKAMLIĞI</a:t>
            </a:r>
          </a:p>
          <a:p>
            <a:pPr algn="ctr"/>
            <a:r>
              <a:rPr lang="tr-TR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İLÇE MİLLİ EĞİTİM MÜDÜRLÜĞÜ</a:t>
            </a:r>
            <a:br>
              <a:rPr lang="tr-TR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tr-TR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BRİFİNG DOSYASI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3026229" y="6125857"/>
            <a:ext cx="5936344" cy="55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1494972" y="6080596"/>
            <a:ext cx="89988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2021 - 2022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016C9961-604D-4F4E-B34E-D34B392F3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767" y="178943"/>
            <a:ext cx="3042465" cy="304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334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977740"/>
              </p:ext>
            </p:extLst>
          </p:nvPr>
        </p:nvGraphicFramePr>
        <p:xfrm>
          <a:off x="406400" y="1306289"/>
          <a:ext cx="5428343" cy="4728432"/>
        </p:xfrm>
        <a:graphic>
          <a:graphicData uri="http://schemas.openxmlformats.org/drawingml/2006/table">
            <a:tbl>
              <a:tblPr/>
              <a:tblGrid>
                <a:gridCol w="3048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9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9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(RESMİ+ÖZEL) ANAOKULU 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buFont typeface="Wingdings 3" pitchFamily="18" charset="2"/>
                        <a:buNone/>
                      </a:pPr>
                      <a:endParaRPr lang="tr-TR" altLang="tr-TR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buFont typeface="Wingdings 3" pitchFamily="18" charset="2"/>
                        <a:buNone/>
                      </a:pPr>
                      <a:r>
                        <a:rPr lang="tr-TR" altLang="tr-TR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SAYI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buFont typeface="Wingdings 3" pitchFamily="18" charset="2"/>
                        <a:buNone/>
                      </a:pPr>
                      <a:r>
                        <a:rPr lang="tr-TR" altLang="tr-TR" sz="1400" b="1" dirty="0">
                          <a:latin typeface="Times New Roman" pitchFamily="18" charset="0"/>
                          <a:cs typeface="Times New Roman" pitchFamily="18" charset="0"/>
                        </a:rPr>
                        <a:t>Derslik Başına Düşen Öğrenci Sayısı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buFont typeface="Wingdings 3" pitchFamily="18" charset="2"/>
                        <a:buNone/>
                      </a:pPr>
                      <a:r>
                        <a:rPr lang="tr-TR" altLang="tr-TR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buFont typeface="Wingdings 3" pitchFamily="18" charset="2"/>
                        <a:buNone/>
                      </a:pPr>
                      <a:r>
                        <a:rPr lang="tr-TR" altLang="tr-TR" sz="1400" b="1" dirty="0">
                          <a:latin typeface="Times New Roman" pitchFamily="18" charset="0"/>
                          <a:cs typeface="Times New Roman" pitchFamily="18" charset="0"/>
                        </a:rPr>
                        <a:t>Şube Başına Düşen Öğrenci Sayısı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Wingdings 3" pitchFamily="18" charset="2"/>
                        <a:buNone/>
                      </a:pPr>
                      <a:r>
                        <a:rPr lang="tr-TR" altLang="tr-TR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buFont typeface="Wingdings 3" pitchFamily="18" charset="2"/>
                        <a:buNone/>
                      </a:pPr>
                      <a:r>
                        <a:rPr lang="tr-TR" altLang="tr-TR" sz="1400" b="1" dirty="0">
                          <a:latin typeface="Times New Roman" pitchFamily="18" charset="0"/>
                          <a:cs typeface="Times New Roman" pitchFamily="18" charset="0"/>
                        </a:rPr>
                        <a:t>Öğretmen Başına Düşen Öğrenci Sayısı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buFont typeface="Wingdings 3" pitchFamily="18" charset="2"/>
                        <a:buNone/>
                      </a:pPr>
                      <a:r>
                        <a:rPr lang="tr-TR" altLang="tr-TR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290">
                <a:tc gridSpan="2">
                  <a:txBody>
                    <a:bodyPr/>
                    <a:lstStyle/>
                    <a:p>
                      <a:pPr algn="l" eaLnBrk="1" hangingPunct="1">
                        <a:buFont typeface="Wingdings 3" pitchFamily="18" charset="2"/>
                        <a:buNone/>
                      </a:pPr>
                      <a:endParaRPr lang="tr-TR" alt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17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(RESMİ+ÖZEL) ORTAOKUL  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1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buFont typeface="Wingdings 3" pitchFamily="18" charset="2"/>
                        <a:buNone/>
                      </a:pPr>
                      <a:endParaRPr lang="tr-TR" altLang="tr-TR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buFont typeface="Wingdings 3" pitchFamily="18" charset="2"/>
                        <a:buNone/>
                      </a:pPr>
                      <a:r>
                        <a:rPr lang="tr-TR" altLang="tr-TR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SAYI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buFont typeface="Wingdings 3" pitchFamily="18" charset="2"/>
                        <a:buNone/>
                      </a:pPr>
                      <a:r>
                        <a:rPr lang="tr-TR" altLang="tr-TR" sz="1400" b="1" dirty="0">
                          <a:latin typeface="Times New Roman" pitchFamily="18" charset="0"/>
                          <a:cs typeface="Times New Roman" pitchFamily="18" charset="0"/>
                        </a:rPr>
                        <a:t>Derslik Başına Düşen Öğrenci Sayısı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buFont typeface="Wingdings 3" pitchFamily="18" charset="2"/>
                        <a:buNone/>
                      </a:pPr>
                      <a:r>
                        <a:rPr lang="tr-TR" altLang="tr-TR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buFont typeface="Wingdings 3" pitchFamily="18" charset="2"/>
                        <a:buNone/>
                      </a:pPr>
                      <a:r>
                        <a:rPr lang="tr-TR" altLang="tr-TR" sz="1400" b="1" dirty="0">
                          <a:latin typeface="Times New Roman" pitchFamily="18" charset="0"/>
                          <a:cs typeface="Times New Roman" pitchFamily="18" charset="0"/>
                        </a:rPr>
                        <a:t>Şube Başına Düşen Öğrenci Sayısı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Wingdings 3" pitchFamily="18" charset="2"/>
                        <a:buNone/>
                      </a:pPr>
                      <a:r>
                        <a:rPr lang="tr-TR" altLang="tr-TR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4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buFont typeface="Wingdings 3" pitchFamily="18" charset="2"/>
                        <a:buNone/>
                      </a:pPr>
                      <a:r>
                        <a:rPr lang="tr-TR" altLang="tr-TR" sz="1400" b="1" dirty="0">
                          <a:latin typeface="Times New Roman" pitchFamily="18" charset="0"/>
                          <a:cs typeface="Times New Roman" pitchFamily="18" charset="0"/>
                        </a:rPr>
                        <a:t>Öğretmen Başına Düşen Öğrenci Sayısı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buFont typeface="Wingdings 3" pitchFamily="18" charset="2"/>
                        <a:buNone/>
                      </a:pPr>
                      <a:r>
                        <a:rPr lang="tr-TR" altLang="tr-TR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0" name="Tablo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51139"/>
              </p:ext>
            </p:extLst>
          </p:nvPr>
        </p:nvGraphicFramePr>
        <p:xfrm>
          <a:off x="6001655" y="1320803"/>
          <a:ext cx="5428343" cy="4728432"/>
        </p:xfrm>
        <a:graphic>
          <a:graphicData uri="http://schemas.openxmlformats.org/drawingml/2006/table">
            <a:tbl>
              <a:tblPr/>
              <a:tblGrid>
                <a:gridCol w="3048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9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90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lang="tr-TR" sz="1400" b="1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(RESMİ+ÖZEL) İLKOKUL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1" hangingPunct="1">
                        <a:buFont typeface="Wingdings 3" pitchFamily="18" charset="2"/>
                        <a:buNone/>
                      </a:pPr>
                      <a:endParaRPr lang="tr-TR" altLang="tr-TR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53" marB="4565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buFont typeface="Wingdings 3" pitchFamily="18" charset="2"/>
                        <a:buNone/>
                      </a:pPr>
                      <a:endParaRPr lang="tr-TR" altLang="tr-TR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eaLnBrk="1" hangingPunct="1">
                        <a:buFont typeface="Wingdings 3" pitchFamily="18" charset="2"/>
                        <a:buNone/>
                      </a:pPr>
                      <a:r>
                        <a:rPr lang="tr-TR" altLang="tr-TR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SAYI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buFont typeface="Wingdings 3" pitchFamily="18" charset="2"/>
                        <a:buNone/>
                      </a:pPr>
                      <a:r>
                        <a:rPr lang="tr-TR" altLang="tr-TR" sz="1400" b="1" dirty="0">
                          <a:latin typeface="Times New Roman" pitchFamily="18" charset="0"/>
                          <a:cs typeface="Times New Roman" pitchFamily="18" charset="0"/>
                        </a:rPr>
                        <a:t>Derslik Başına Düşen Öğrenci Sayısı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eaLnBrk="1" hangingPunct="1">
                        <a:buFont typeface="Wingdings 3" pitchFamily="18" charset="2"/>
                        <a:buNone/>
                      </a:pPr>
                      <a:r>
                        <a:rPr lang="tr-TR" altLang="tr-TR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buFont typeface="Wingdings 3" pitchFamily="18" charset="2"/>
                        <a:buNone/>
                      </a:pPr>
                      <a:r>
                        <a:rPr lang="tr-TR" altLang="tr-TR" sz="1400" b="1" dirty="0">
                          <a:latin typeface="Times New Roman" pitchFamily="18" charset="0"/>
                          <a:cs typeface="Times New Roman" pitchFamily="18" charset="0"/>
                        </a:rPr>
                        <a:t>Şube Başına Düşen Öğrenci Sayısı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buFont typeface="Wingdings 3" pitchFamily="18" charset="2"/>
                        <a:buNone/>
                      </a:pPr>
                      <a:r>
                        <a:rPr lang="tr-TR" altLang="tr-TR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buFont typeface="Wingdings 3" pitchFamily="18" charset="2"/>
                        <a:buNone/>
                      </a:pPr>
                      <a:r>
                        <a:rPr lang="tr-TR" altLang="tr-TR" sz="1400" b="1" dirty="0">
                          <a:latin typeface="Times New Roman" pitchFamily="18" charset="0"/>
                          <a:cs typeface="Times New Roman" pitchFamily="18" charset="0"/>
                        </a:rPr>
                        <a:t>Öğretmen Başına Düşen Öğrenci Sayısı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buFont typeface="Wingdings 3" pitchFamily="18" charset="2"/>
                        <a:buNone/>
                      </a:pPr>
                      <a:r>
                        <a:rPr lang="tr-TR" altLang="tr-TR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290">
                <a:tc gridSpan="2">
                  <a:txBody>
                    <a:bodyPr/>
                    <a:lstStyle/>
                    <a:p>
                      <a:pPr algn="l" eaLnBrk="1" hangingPunct="1">
                        <a:buFont typeface="Wingdings 3" pitchFamily="18" charset="2"/>
                        <a:buNone/>
                      </a:pPr>
                      <a:endParaRPr lang="tr-TR" alt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17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(RESMİ+ÖZEL) LİSE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1" hangingPunct="1">
                        <a:buFont typeface="Wingdings 3" pitchFamily="18" charset="2"/>
                        <a:buNone/>
                      </a:pPr>
                      <a:endParaRPr lang="tr-TR" altLang="tr-TR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53" marB="45653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1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buFont typeface="Wingdings 3" pitchFamily="18" charset="2"/>
                        <a:buNone/>
                      </a:pPr>
                      <a:endParaRPr lang="tr-TR" altLang="tr-TR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eaLnBrk="1" hangingPunct="1">
                        <a:buFont typeface="Wingdings 3" pitchFamily="18" charset="2"/>
                        <a:buNone/>
                      </a:pPr>
                      <a:r>
                        <a:rPr lang="tr-TR" altLang="tr-TR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SAYI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buFont typeface="Wingdings 3" pitchFamily="18" charset="2"/>
                        <a:buNone/>
                      </a:pPr>
                      <a:r>
                        <a:rPr lang="tr-TR" altLang="tr-TR" sz="1400" b="1" dirty="0">
                          <a:latin typeface="Times New Roman" pitchFamily="18" charset="0"/>
                          <a:cs typeface="Times New Roman" pitchFamily="18" charset="0"/>
                        </a:rPr>
                        <a:t>Derslik Başına Düşen Öğrenci Sayısı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eaLnBrk="1" hangingPunct="1">
                        <a:buFont typeface="Wingdings 3" pitchFamily="18" charset="2"/>
                        <a:buNone/>
                      </a:pPr>
                      <a:r>
                        <a:rPr lang="tr-TR" altLang="tr-TR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buFont typeface="Wingdings 3" pitchFamily="18" charset="2"/>
                        <a:buNone/>
                      </a:pPr>
                      <a:r>
                        <a:rPr lang="tr-TR" altLang="tr-TR" sz="1400" b="1" dirty="0">
                          <a:latin typeface="Times New Roman" pitchFamily="18" charset="0"/>
                          <a:cs typeface="Times New Roman" pitchFamily="18" charset="0"/>
                        </a:rPr>
                        <a:t>Şube Başına Düşen Öğrenci Sayısı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buFont typeface="Wingdings 3" pitchFamily="18" charset="2"/>
                        <a:buNone/>
                      </a:pPr>
                      <a:r>
                        <a:rPr lang="tr-TR" altLang="tr-TR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4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buFont typeface="Wingdings 3" pitchFamily="18" charset="2"/>
                        <a:buNone/>
                      </a:pPr>
                      <a:r>
                        <a:rPr lang="tr-TR" altLang="tr-TR" sz="1400" b="1" dirty="0">
                          <a:latin typeface="Times New Roman" pitchFamily="18" charset="0"/>
                          <a:cs typeface="Times New Roman" pitchFamily="18" charset="0"/>
                        </a:rPr>
                        <a:t>Öğretmen Başına Düşen Öğrenci Sayısı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buFont typeface="Wingdings 3" pitchFamily="18" charset="2"/>
                        <a:buNone/>
                      </a:pPr>
                      <a:r>
                        <a:rPr lang="tr-TR" altLang="tr-TR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1" name="Dikdörtgen 20"/>
          <p:cNvSpPr/>
          <p:nvPr/>
        </p:nvSpPr>
        <p:spPr>
          <a:xfrm>
            <a:off x="1643200" y="581630"/>
            <a:ext cx="90247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57515">
                      <a:srgbClr val="000000"/>
                    </a:gs>
                    <a:gs pos="5700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57000">
                      <a:schemeClr val="tx1"/>
                    </a:gs>
                    <a:gs pos="56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RESMİ + ÖZEL OKUL  VERİLERİ</a:t>
            </a:r>
            <a:endParaRPr lang="tr-TR" sz="28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57515">
                    <a:srgbClr val="000000"/>
                  </a:gs>
                  <a:gs pos="57000">
                    <a:srgbClr val="000000">
                      <a:tint val="92000"/>
                      <a:shade val="100000"/>
                      <a:satMod val="150000"/>
                    </a:srgbClr>
                  </a:gs>
                  <a:gs pos="57000">
                    <a:schemeClr val="tx1"/>
                  </a:gs>
                  <a:gs pos="56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371" y="0"/>
            <a:ext cx="1146629" cy="114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76031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pPr/>
              <a:t>11</a:t>
            </a:fld>
            <a:endParaRPr lang="tr-TR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23370"/>
              </p:ext>
            </p:extLst>
          </p:nvPr>
        </p:nvGraphicFramePr>
        <p:xfrm>
          <a:off x="490045" y="1082289"/>
          <a:ext cx="5388241" cy="2610991"/>
        </p:xfrm>
        <a:graphic>
          <a:graphicData uri="http://schemas.openxmlformats.org/drawingml/2006/table">
            <a:tbl>
              <a:tblPr/>
              <a:tblGrid>
                <a:gridCol w="1423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0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0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0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97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8168">
                <a:tc gridSpan="8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OKUMA-YAZMA KURSLARI  </a:t>
                      </a:r>
                      <a:r>
                        <a:rPr kumimoji="0" lang="tr-T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28800" marR="0" lvl="4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29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Kurs Türü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Kurs Sayısı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28800" marR="0" lvl="4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Kursiyer Sayısı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42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Başlayan 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Bitiren 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7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Kadın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Erkek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Kadın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Erkek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Okuma Yazma 1. Kademe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Okuma Yazma 2. Kademe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3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GENEL TOPLAM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759119"/>
              </p:ext>
            </p:extLst>
          </p:nvPr>
        </p:nvGraphicFramePr>
        <p:xfrm>
          <a:off x="5979887" y="1088573"/>
          <a:ext cx="5181598" cy="2618956"/>
        </p:xfrm>
        <a:graphic>
          <a:graphicData uri="http://schemas.openxmlformats.org/drawingml/2006/table">
            <a:tbl>
              <a:tblPr/>
              <a:tblGrid>
                <a:gridCol w="827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7038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itchFamily="18" charset="0"/>
                        </a:rPr>
                        <a:t>HALK EĞİTİM KURSLARI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13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ÖĞRETİM YILI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BRANŞ SAYISI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KURS SAYISI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KURSİYER SAYISI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35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KADIN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ERKEK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TOPLAM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Kurs Başına Kursiyer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2021-2022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1091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485005"/>
                  </a:ext>
                </a:extLst>
              </a:tr>
              <a:tr h="333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2408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2624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5032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3862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5656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9518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515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6669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8459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15128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978554"/>
              </p:ext>
            </p:extLst>
          </p:nvPr>
        </p:nvGraphicFramePr>
        <p:xfrm>
          <a:off x="529584" y="3875313"/>
          <a:ext cx="10573845" cy="2206552"/>
        </p:xfrm>
        <a:graphic>
          <a:graphicData uri="http://schemas.openxmlformats.org/drawingml/2006/table">
            <a:tbl>
              <a:tblPr/>
              <a:tblGrid>
                <a:gridCol w="920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8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6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134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RESMİ OKULLARIMIZIN GÜVENLİK BİLGİLERİ</a:t>
                      </a:r>
                      <a:endParaRPr lang="tr-TR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9" marB="457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9" marB="457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9" marB="457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9" marB="457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3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S.N</a:t>
                      </a:r>
                    </a:p>
                  </a:txBody>
                  <a:tcPr marL="91432" marR="91432" marT="45709" marB="457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OKUL ADI</a:t>
                      </a:r>
                    </a:p>
                  </a:txBody>
                  <a:tcPr marL="91432" marR="91432" marT="45709" marB="457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GÜVENLİK GÖREVLİSİ</a:t>
                      </a:r>
                    </a:p>
                  </a:txBody>
                  <a:tcPr marL="91432" marR="91432" marT="45709" marB="457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GÜVENLİK KAMERASI BULUNAN OKUL SAYISI</a:t>
                      </a:r>
                    </a:p>
                  </a:txBody>
                  <a:tcPr marL="91432" marR="91432" marT="45709" marB="457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2" marR="91432" marT="45709" marB="45709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Anaokulları </a:t>
                      </a:r>
                    </a:p>
                  </a:txBody>
                  <a:tcPr marL="91432" marR="91432" marT="45709" marB="45709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2" marR="91432" marT="45709" marB="45709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2" marR="91432" marT="45709" marB="45709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2" marR="91432" marT="45709" marB="45709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İlkokul </a:t>
                      </a:r>
                    </a:p>
                  </a:txBody>
                  <a:tcPr marL="91432" marR="91432" marT="45709" marB="45709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32" marR="91432" marT="45709" marB="457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1432" marR="91432" marT="45709" marB="457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2" marR="91432" marT="45709" marB="45709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Ortaokul </a:t>
                      </a:r>
                    </a:p>
                  </a:txBody>
                  <a:tcPr marL="91432" marR="91432" marT="45709" marB="45709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1432" marR="91432" marT="45709" marB="457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1432" marR="91432" marT="45709" marB="457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2" marR="91432" marT="45709" marB="45709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İlk/Ortaokul </a:t>
                      </a:r>
                    </a:p>
                  </a:txBody>
                  <a:tcPr marL="91432" marR="91432" marT="45709" marB="45709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1432" marR="91432" marT="45709" marB="457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1432" marR="91432" marT="45709" marB="457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2" marR="91432" marT="45709" marB="45709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Liseler </a:t>
                      </a:r>
                    </a:p>
                  </a:txBody>
                  <a:tcPr marL="91432" marR="91432" marT="45709" marB="45709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1432" marR="91432" marT="45709" marB="457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1432" marR="91432" marT="45709" marB="457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9" marB="457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TOPLAM</a:t>
                      </a:r>
                    </a:p>
                  </a:txBody>
                  <a:tcPr marL="91432" marR="91432" marT="45709" marB="457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91432" marR="91432" marT="45709" marB="457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91432" marR="91432" marT="45709" marB="457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Dikdörtgen 13"/>
          <p:cNvSpPr/>
          <p:nvPr/>
        </p:nvSpPr>
        <p:spPr>
          <a:xfrm>
            <a:off x="1643199" y="384276"/>
            <a:ext cx="90247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57515">
                      <a:srgbClr val="000000"/>
                    </a:gs>
                    <a:gs pos="5700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57000">
                      <a:schemeClr val="tx1"/>
                    </a:gs>
                    <a:gs pos="56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YAYGIN EĞİTİM</a:t>
            </a:r>
            <a:endParaRPr lang="tr-TR" sz="28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57515">
                    <a:srgbClr val="000000"/>
                  </a:gs>
                  <a:gs pos="57000">
                    <a:srgbClr val="000000">
                      <a:tint val="92000"/>
                      <a:shade val="100000"/>
                      <a:satMod val="150000"/>
                    </a:srgbClr>
                  </a:gs>
                  <a:gs pos="57000">
                    <a:schemeClr val="tx1"/>
                  </a:gs>
                  <a:gs pos="56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CE17F9F3-642C-46E7-9494-659DC77AAA0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07" y="-67723"/>
            <a:ext cx="1435597" cy="14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66181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pPr/>
              <a:t>12</a:t>
            </a:fld>
            <a:endParaRPr lang="tr-TR" dirty="0"/>
          </a:p>
        </p:txBody>
      </p:sp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568727"/>
              </p:ext>
            </p:extLst>
          </p:nvPr>
        </p:nvGraphicFramePr>
        <p:xfrm>
          <a:off x="722083" y="1183621"/>
          <a:ext cx="10833814" cy="4797481"/>
        </p:xfrm>
        <a:graphic>
          <a:graphicData uri="http://schemas.openxmlformats.org/drawingml/2006/table">
            <a:tbl>
              <a:tblPr/>
              <a:tblGrid>
                <a:gridCol w="2521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811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4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5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67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609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ÖZEL ORTAÖĞRETİM ÖĞRENCİ YURTLARI 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altLang="tr-TR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ÖZEL ORTAOKUL ÖĞRENCİ YURTLARI 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1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İLÇE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YATAK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KAPASİTESİ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SAYISI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BOŞ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KAPASİTE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sap SemiBold" panose="020F0704030202060203" pitchFamily="34" charset="-94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İLÇE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YATAK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KAPASİTESİ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SAYISI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BOŞ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KAPASİTE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itchFamily="18" charset="0"/>
                        </a:rPr>
                        <a:t>Fenerköy</a:t>
                      </a: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itchFamily="18" charset="0"/>
                        </a:rPr>
                        <a:t> Ortaöğretim Erkek Öğrenci Yurdu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anose="02020603050405020304" pitchFamily="18" charset="0"/>
                        </a:rPr>
                        <a:t>Silivri Ortaokul Erkek Öğrenci Yurdu</a:t>
                      </a: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1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itchFamily="18" charset="0"/>
                        </a:rPr>
                        <a:t>Değirmenköy</a:t>
                      </a: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itchFamily="18" charset="0"/>
                        </a:rPr>
                        <a:t> Ortaöğretim  Erkek Öğrenci Yurdu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98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anose="02020603050405020304" pitchFamily="18" charset="0"/>
                        </a:rPr>
                        <a:t>Kavaklı Ortaokul Erkek Öğrenci Yurdu</a:t>
                      </a: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305371"/>
                  </a:ext>
                </a:extLst>
              </a:tr>
              <a:tr h="5956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itchFamily="18" charset="0"/>
                        </a:rPr>
                        <a:t>Yavuz Selim Ortaöğretim Erkek Öğrenci Yurdu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Kavaklı Ortaokul Erkek Öğrenci Yurdu</a:t>
                      </a: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46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itchFamily="18" charset="0"/>
                        </a:rPr>
                        <a:t>Bağlar Ortaöğretim Kız Öğrenci Yurdu 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anose="02020603050405020304" pitchFamily="18" charset="0"/>
                        </a:rPr>
                        <a:t>135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70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000">
                          <a:latin typeface="Asap SemiBold" panose="020F0704030202060203" pitchFamily="34" charset="-94"/>
                        </a:rPr>
                        <a:t>Özel Alipaşa Ortaokulu Kız Öğrenci Yurdu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Asap SemiBold" panose="020F0704030202060203" pitchFamily="34" charset="-94"/>
                        </a:rPr>
                        <a:t>46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Asap SemiBold" panose="020F0704030202060203" pitchFamily="34" charset="-94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Asap SemiBold" panose="020F0704030202060203" pitchFamily="34" charset="-94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44211"/>
                  </a:ext>
                </a:extLst>
              </a:tr>
              <a:tr h="30409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itchFamily="18" charset="0"/>
                        </a:rPr>
                        <a:t>Özel </a:t>
                      </a:r>
                      <a:r>
                        <a:rPr kumimoji="0" lang="tr-T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itchFamily="18" charset="0"/>
                        </a:rPr>
                        <a:t>Değirmenköy</a:t>
                      </a: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itchFamily="18" charset="0"/>
                        </a:rPr>
                        <a:t> Ortaöğretim Kız Öğrenci Yurdu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</a:p>
                  </a:txBody>
                  <a:tcPr marT="45663" marB="45663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22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sap SemiBold" panose="020F0704030202060203" pitchFamily="34" charset="-94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000" dirty="0">
                        <a:latin typeface="Asap SemiBold" panose="020F0704030202060203" pitchFamily="34" charset="-94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Asap SemiBold" panose="020F0704030202060203" pitchFamily="34" charset="-94"/>
                        </a:rPr>
                        <a:t>148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Asap SemiBold" panose="020F0704030202060203" pitchFamily="34" charset="-94"/>
                        </a:rPr>
                        <a:t>43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latin typeface="Asap SemiBold" panose="020F0704030202060203" pitchFamily="34" charset="-94"/>
                        </a:rPr>
                        <a:t>59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542288"/>
                  </a:ext>
                </a:extLst>
              </a:tr>
              <a:tr h="276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Dikdörtgen 7"/>
          <p:cNvSpPr/>
          <p:nvPr/>
        </p:nvSpPr>
        <p:spPr>
          <a:xfrm>
            <a:off x="1527085" y="645886"/>
            <a:ext cx="90247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57515">
                      <a:srgbClr val="000000"/>
                    </a:gs>
                    <a:gs pos="5700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57000">
                      <a:schemeClr val="tx1"/>
                    </a:gs>
                    <a:gs pos="56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ÖZEL ÖĞRENCİ YURTLARI</a:t>
            </a:r>
            <a:endParaRPr lang="tr-TR" sz="28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57515">
                    <a:srgbClr val="000000"/>
                  </a:gs>
                  <a:gs pos="57000">
                    <a:srgbClr val="000000">
                      <a:tint val="92000"/>
                      <a:shade val="100000"/>
                      <a:satMod val="150000"/>
                    </a:srgbClr>
                  </a:gs>
                  <a:gs pos="57000">
                    <a:schemeClr val="tx1"/>
                  </a:gs>
                  <a:gs pos="56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31C244B1-A875-4B3E-8A26-D00D4FCADA9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07" y="-67723"/>
            <a:ext cx="1435597" cy="14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30027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1515052" y="768553"/>
            <a:ext cx="90247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57515">
                      <a:srgbClr val="000000"/>
                    </a:gs>
                    <a:gs pos="5700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57000">
                      <a:schemeClr val="tx1"/>
                    </a:gs>
                    <a:gs pos="56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ÖZEL EĞİTİM -1 </a:t>
            </a:r>
            <a:endParaRPr lang="tr-TR" sz="28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57515">
                    <a:srgbClr val="000000"/>
                  </a:gs>
                  <a:gs pos="57000">
                    <a:srgbClr val="000000">
                      <a:tint val="92000"/>
                      <a:shade val="100000"/>
                      <a:satMod val="150000"/>
                    </a:srgbClr>
                  </a:gs>
                  <a:gs pos="57000">
                    <a:schemeClr val="tx1"/>
                  </a:gs>
                  <a:gs pos="56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54566"/>
              </p:ext>
            </p:extLst>
          </p:nvPr>
        </p:nvGraphicFramePr>
        <p:xfrm>
          <a:off x="601957" y="1370532"/>
          <a:ext cx="10988086" cy="4718917"/>
        </p:xfrm>
        <a:graphic>
          <a:graphicData uri="http://schemas.openxmlformats.org/drawingml/2006/table">
            <a:tbl>
              <a:tblPr/>
              <a:tblGrid>
                <a:gridCol w="1817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2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44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05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998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6863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LİONS LEO DERNEKLERİ ESEN İBAK ÖZEL EĞİTİM UYGULAMA MERKEZİ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ÖĞRENCİ SAYISI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DERSLİK SAYISI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ŞUBE SAYISI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ÖĞRETMEN SAYISI KADROLU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ÖĞRETMEN SAYISI ÜCRETLİ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5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ANASINIFI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I.KADEME (İLKOKUL)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5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II.KADEME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5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III. KADEME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7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TOPLAM</a:t>
                      </a:r>
                    </a:p>
                  </a:txBody>
                  <a:tcPr marT="45788" marB="45788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T="45788" marB="457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T="45788" marB="457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T="45788" marB="457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T="45788" marB="457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T="45788" marB="457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276">
                <a:tc gridSpan="8"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88" marB="45788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88" marB="457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88" marB="457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88" marB="457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88" marB="457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88" marB="457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638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ABDULLAH BİLGİNGÜLLÜOĞLU ÖZEL EĞİTİM MESLEK OKULU</a:t>
                      </a:r>
                      <a:endParaRPr kumimoji="0" lang="tr-TR" altLang="tr-T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88" marB="45788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88" marB="457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88" marB="457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88" marB="457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88" marB="457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88" marB="457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91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ÖĞRENCİ SAYISI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DERSLİK SAYISI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ŞUBE SAYISI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ÖĞRETMEN SAYISI KADROLU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ÖĞRETMEN SAYISI ÜCRETLİ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95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Resim 5">
            <a:extLst>
              <a:ext uri="{FF2B5EF4-FFF2-40B4-BE49-F238E27FC236}">
                <a16:creationId xmlns:a16="http://schemas.microsoft.com/office/drawing/2014/main" id="{5C5E5FC7-75AC-4DFD-A813-DA4D12131BF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07" y="-67723"/>
            <a:ext cx="1435597" cy="14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27868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pPr/>
              <a:t>14</a:t>
            </a:fld>
            <a:endParaRPr lang="tr-TR" dirty="0"/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102490"/>
              </p:ext>
            </p:extLst>
          </p:nvPr>
        </p:nvGraphicFramePr>
        <p:xfrm>
          <a:off x="541538" y="1440315"/>
          <a:ext cx="11199089" cy="4612041"/>
        </p:xfrm>
        <a:graphic>
          <a:graphicData uri="http://schemas.openxmlformats.org/drawingml/2006/table">
            <a:tbl>
              <a:tblPr/>
              <a:tblGrid>
                <a:gridCol w="1189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5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0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34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34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055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ENGELLİ ÖĞRENCİ TAŞIMASI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altLang="tr-TR" sz="1200" b="1" kern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KAYNAŞTIRMA EĞİTİMİ DESTEK EĞİTİMİ VE ÖZEL</a:t>
                      </a:r>
                      <a:r>
                        <a:rPr lang="tr-TR" altLang="tr-TR" sz="1200" b="1" kern="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altLang="tr-TR" sz="1200" b="1" kern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EĞİTİM </a:t>
                      </a:r>
                      <a:endParaRPr kumimoji="0" lang="tr-TR" altLang="tr-TR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63" marR="69663" marT="34831" marB="34831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63" marR="69663" marT="34831" marB="34831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63" marR="69663" marT="34831" marB="34831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Taşınan Öğrenci Sayısı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Toplam Maliyet (TL)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63" marR="69663" marT="34831" marB="34831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Okul Sayısı</a:t>
                      </a:r>
                    </a:p>
                  </a:txBody>
                  <a:tcPr marL="69663" marR="69663" marT="34831" marB="34831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Öğrenci Sayısı</a:t>
                      </a:r>
                    </a:p>
                  </a:txBody>
                  <a:tcPr marL="69663" marR="69663" marT="34831" marB="34831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1.734.802,43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Kaynaştırma Eğitimi</a:t>
                      </a:r>
                    </a:p>
                  </a:txBody>
                  <a:tcPr marL="69663" marR="69663" marT="34831" marB="348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91490" marR="91490" marT="45744" marB="45744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539</a:t>
                      </a:r>
                    </a:p>
                  </a:txBody>
                  <a:tcPr marL="91490" marR="91490" marT="45744" marB="45744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2.617.606,07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3.062.493,81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Eğitim</a:t>
                      </a:r>
                    </a:p>
                  </a:txBody>
                  <a:tcPr marL="69663" marR="69663" marT="34831" marB="348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90" marR="91490" marT="45744" marB="45744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</a:t>
                      </a:r>
                    </a:p>
                  </a:txBody>
                  <a:tcPr marL="91490" marR="91490" marT="45744" marB="45744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1.921.029,39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63" marR="69663" marT="34831" marB="348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90" marR="91490" marT="45744" marB="45744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90" marR="91490" marT="45744" marB="45744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63" marR="69663" marT="34831" marB="348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90" marR="91490" marT="45744" marB="45744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90" marR="91490" marT="45744" marB="45744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45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ÖZEL REHABİLİTASYON MERKEZLERİ</a:t>
                      </a: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63" marR="69663" marT="34831" marB="348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90" marR="91490" marT="45744" marB="45744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90" marR="91490" marT="45744" marB="45744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SAYI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KURUM ADI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63" marR="69663" marT="34831" marB="348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90" marR="91490" marT="45744" marB="45744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ÖĞRENCİ SAYISI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ÖZEL AKTİF ÇAĞRIŞIM ÖZEL EĞİTİM VE REHABİLİTASYON MERKEZİ    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63" marR="69663" marT="34831" marB="348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90" marR="91490" marT="45744" marB="45744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ÖZEL ARTI BİR RENK ÖZEL EĞİTİM VE REHABİLİTASYON MERKEZİ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63" marR="69663" marT="34831" marB="348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90" marR="91490" marT="45744" marB="45744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ÖZEL MESUT ÇOCUKLAR ÖZEL EĞİTİM VE REHABİLİTASYON MERKEZİ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63" marR="69663" marT="34831" marB="348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90" marR="91490" marT="45744" marB="45744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ÖZEL SİLİVRİ ÖZEL EĞİTİM VE REHABİLİTASYON MERKEZİ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63" marR="69663" marT="34831" marB="348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90" marR="91490" marT="45744" marB="45744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AY GÜNEŞ </a:t>
                      </a: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ÖZEL SİLİVRİ ÖZEL EĞİTİM VE REHABİLİTASYON MERKEZİ 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63" marR="69663" marT="34831" marB="348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90" marR="91490" marT="45744" marB="45744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TOPLAM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925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2" name="Dikdörtgen 11"/>
          <p:cNvSpPr/>
          <p:nvPr/>
        </p:nvSpPr>
        <p:spPr>
          <a:xfrm>
            <a:off x="1480679" y="766468"/>
            <a:ext cx="90247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57515">
                      <a:srgbClr val="000000"/>
                    </a:gs>
                    <a:gs pos="5700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57000">
                      <a:schemeClr val="tx1"/>
                    </a:gs>
                    <a:gs pos="56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ÖZEL EĞİTİM -2 </a:t>
            </a:r>
            <a:endParaRPr lang="tr-TR" sz="28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57515">
                    <a:srgbClr val="000000"/>
                  </a:gs>
                  <a:gs pos="57000">
                    <a:srgbClr val="000000">
                      <a:tint val="92000"/>
                      <a:shade val="100000"/>
                      <a:satMod val="150000"/>
                    </a:srgbClr>
                  </a:gs>
                  <a:gs pos="57000">
                    <a:schemeClr val="tx1"/>
                  </a:gs>
                  <a:gs pos="56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96D720D-010F-4753-8A47-C93728123D5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07" y="-67723"/>
            <a:ext cx="1435597" cy="14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82014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595F072-4930-4633-AC76-C1C189C3F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pPr/>
              <a:t>15</a:t>
            </a:fld>
            <a:endParaRPr lang="tr-TR" dirty="0"/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6A423B25-0230-4E76-92CD-64283EB6E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878882"/>
              </p:ext>
            </p:extLst>
          </p:nvPr>
        </p:nvGraphicFramePr>
        <p:xfrm>
          <a:off x="318052" y="805242"/>
          <a:ext cx="11290854" cy="5031768"/>
        </p:xfrm>
        <a:graphic>
          <a:graphicData uri="http://schemas.openxmlformats.org/drawingml/2006/table">
            <a:tbl>
              <a:tblPr/>
              <a:tblGrid>
                <a:gridCol w="435860">
                  <a:extLst>
                    <a:ext uri="{9D8B030D-6E8A-4147-A177-3AD203B41FA5}">
                      <a16:colId xmlns:a16="http://schemas.microsoft.com/office/drawing/2014/main" val="357501843"/>
                    </a:ext>
                  </a:extLst>
                </a:gridCol>
                <a:gridCol w="809455">
                  <a:extLst>
                    <a:ext uri="{9D8B030D-6E8A-4147-A177-3AD203B41FA5}">
                      <a16:colId xmlns:a16="http://schemas.microsoft.com/office/drawing/2014/main" val="3116665835"/>
                    </a:ext>
                  </a:extLst>
                </a:gridCol>
                <a:gridCol w="4034820">
                  <a:extLst>
                    <a:ext uri="{9D8B030D-6E8A-4147-A177-3AD203B41FA5}">
                      <a16:colId xmlns:a16="http://schemas.microsoft.com/office/drawing/2014/main" val="3536381456"/>
                    </a:ext>
                  </a:extLst>
                </a:gridCol>
                <a:gridCol w="2191754">
                  <a:extLst>
                    <a:ext uri="{9D8B030D-6E8A-4147-A177-3AD203B41FA5}">
                      <a16:colId xmlns:a16="http://schemas.microsoft.com/office/drawing/2014/main" val="442877207"/>
                    </a:ext>
                  </a:extLst>
                </a:gridCol>
                <a:gridCol w="1245314">
                  <a:extLst>
                    <a:ext uri="{9D8B030D-6E8A-4147-A177-3AD203B41FA5}">
                      <a16:colId xmlns:a16="http://schemas.microsoft.com/office/drawing/2014/main" val="3599196821"/>
                    </a:ext>
                  </a:extLst>
                </a:gridCol>
                <a:gridCol w="1278524">
                  <a:extLst>
                    <a:ext uri="{9D8B030D-6E8A-4147-A177-3AD203B41FA5}">
                      <a16:colId xmlns:a16="http://schemas.microsoft.com/office/drawing/2014/main" val="2191442257"/>
                    </a:ext>
                  </a:extLst>
                </a:gridCol>
                <a:gridCol w="1295127">
                  <a:extLst>
                    <a:ext uri="{9D8B030D-6E8A-4147-A177-3AD203B41FA5}">
                      <a16:colId xmlns:a16="http://schemas.microsoft.com/office/drawing/2014/main" val="2042014191"/>
                    </a:ext>
                  </a:extLst>
                </a:gridCol>
              </a:tblGrid>
              <a:tr h="125794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SİLİVRİ İLÇE MİLLÎ EĞİTİM MÜDÜRLÜĞÜ</a:t>
                      </a:r>
                      <a:br>
                        <a:rPr lang="tr-TR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 EĞİTİM ÖĞRETİM YILI</a:t>
                      </a:r>
                      <a:br>
                        <a:rPr lang="tr-TR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LGS SONUÇ İSTATİSTİK BİLGİLERİ</a:t>
                      </a:r>
                    </a:p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– (İlçe Ortalamasının Üzerindeki Okullar)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40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81930"/>
                  </a:ext>
                </a:extLst>
              </a:tr>
              <a:tr h="6659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İlçe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Sınıf </a:t>
                      </a:r>
                      <a:b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Mevcut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Sınava </a:t>
                      </a:r>
                      <a:b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Giren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Ortalama </a:t>
                      </a:r>
                      <a:b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Ortalama </a:t>
                      </a:r>
                      <a:b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Yüzdelik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350112"/>
                  </a:ext>
                </a:extLst>
              </a:tr>
              <a:tr h="2589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ÖZEL SİLİVRİ ODAK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362,7763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6599"/>
                  </a:ext>
                </a:extLst>
              </a:tr>
              <a:tr h="2589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ÖZEL SİLİVRİ MEKTEBİM ORTA 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353,7273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6831561"/>
                  </a:ext>
                </a:extLst>
              </a:tr>
              <a:tr h="2589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ÖZEL SİLİVRİ BİLİMSEL ÇİZGİ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340,4582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386863"/>
                  </a:ext>
                </a:extLst>
              </a:tr>
              <a:tr h="2589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ÖZEL MEVA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321,5249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98794"/>
                  </a:ext>
                </a:extLst>
              </a:tr>
              <a:tr h="2589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SİLİVRİ FATİH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297,5542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34,75%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532970"/>
                  </a:ext>
                </a:extLst>
              </a:tr>
              <a:tr h="2589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ERTUĞRUL GAZİ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288,2591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864427"/>
                  </a:ext>
                </a:extLst>
              </a:tr>
              <a:tr h="2589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ÇAĞRIBEY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287,8165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12837"/>
                  </a:ext>
                </a:extLst>
              </a:tr>
              <a:tr h="2589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ÖZEL SİLİVRİ FİNAL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286,8015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184127"/>
                  </a:ext>
                </a:extLst>
              </a:tr>
              <a:tr h="2589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İBB ABDÜLEZEL PAŞA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280,6978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4929879"/>
                  </a:ext>
                </a:extLst>
              </a:tr>
              <a:tr h="2589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SELİMPAŞA AHMET ZİYLAN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274,9250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6987054"/>
                  </a:ext>
                </a:extLst>
              </a:tr>
              <a:tr h="2589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ORTAKÖY SEZİN ÖZTAŞ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274,8055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45,76%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3524607"/>
                  </a:ext>
                </a:extLst>
              </a:tr>
              <a:tr h="2589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İLÇE ORTALAMASI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270,9885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47,86%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3955036"/>
                  </a:ext>
                </a:extLst>
              </a:tr>
            </a:tbl>
          </a:graphicData>
        </a:graphic>
      </p:graphicFrame>
      <p:pic>
        <p:nvPicPr>
          <p:cNvPr id="6" name="Resim 5">
            <a:extLst>
              <a:ext uri="{FF2B5EF4-FFF2-40B4-BE49-F238E27FC236}">
                <a16:creationId xmlns:a16="http://schemas.microsoft.com/office/drawing/2014/main" id="{C8EFD08B-5D30-441E-BDA0-F5569926997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07" y="-67723"/>
            <a:ext cx="1435597" cy="14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014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3AFAA66-D727-4553-90E5-2F80626E6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pPr/>
              <a:t>16</a:t>
            </a:fld>
            <a:endParaRPr lang="tr-TR" dirty="0"/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35E8E2B0-E2D1-4F1D-A48D-23F806F87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15713"/>
              </p:ext>
            </p:extLst>
          </p:nvPr>
        </p:nvGraphicFramePr>
        <p:xfrm>
          <a:off x="630194" y="319923"/>
          <a:ext cx="10978709" cy="5707898"/>
        </p:xfrm>
        <a:graphic>
          <a:graphicData uri="http://schemas.openxmlformats.org/drawingml/2006/table">
            <a:tbl>
              <a:tblPr/>
              <a:tblGrid>
                <a:gridCol w="423654">
                  <a:extLst>
                    <a:ext uri="{9D8B030D-6E8A-4147-A177-3AD203B41FA5}">
                      <a16:colId xmlns:a16="http://schemas.microsoft.com/office/drawing/2014/main" val="4097454629"/>
                    </a:ext>
                  </a:extLst>
                </a:gridCol>
                <a:gridCol w="790822">
                  <a:extLst>
                    <a:ext uri="{9D8B030D-6E8A-4147-A177-3AD203B41FA5}">
                      <a16:colId xmlns:a16="http://schemas.microsoft.com/office/drawing/2014/main" val="3842846880"/>
                    </a:ext>
                  </a:extLst>
                </a:gridCol>
                <a:gridCol w="3921833">
                  <a:extLst>
                    <a:ext uri="{9D8B030D-6E8A-4147-A177-3AD203B41FA5}">
                      <a16:colId xmlns:a16="http://schemas.microsoft.com/office/drawing/2014/main" val="3918185181"/>
                    </a:ext>
                  </a:extLst>
                </a:gridCol>
                <a:gridCol w="2130379">
                  <a:extLst>
                    <a:ext uri="{9D8B030D-6E8A-4147-A177-3AD203B41FA5}">
                      <a16:colId xmlns:a16="http://schemas.microsoft.com/office/drawing/2014/main" val="1869976606"/>
                    </a:ext>
                  </a:extLst>
                </a:gridCol>
                <a:gridCol w="1210441">
                  <a:extLst>
                    <a:ext uri="{9D8B030D-6E8A-4147-A177-3AD203B41FA5}">
                      <a16:colId xmlns:a16="http://schemas.microsoft.com/office/drawing/2014/main" val="338241488"/>
                    </a:ext>
                  </a:extLst>
                </a:gridCol>
                <a:gridCol w="1242721">
                  <a:extLst>
                    <a:ext uri="{9D8B030D-6E8A-4147-A177-3AD203B41FA5}">
                      <a16:colId xmlns:a16="http://schemas.microsoft.com/office/drawing/2014/main" val="3708731140"/>
                    </a:ext>
                  </a:extLst>
                </a:gridCol>
                <a:gridCol w="1258859">
                  <a:extLst>
                    <a:ext uri="{9D8B030D-6E8A-4147-A177-3AD203B41FA5}">
                      <a16:colId xmlns:a16="http://schemas.microsoft.com/office/drawing/2014/main" val="787444910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SİLİVRİ İLÇE MİLLÎ EĞİTİM MÜDÜRLÜĞÜ</a:t>
                      </a:r>
                      <a:br>
                        <a:rPr lang="tr-TR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 EĞİTİM ÖĞRETİM YILI</a:t>
                      </a:r>
                      <a:br>
                        <a:rPr lang="tr-TR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LGS SONUÇ İSTATİSTİK BİLGİLERİ</a:t>
                      </a:r>
                    </a:p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 – (İlçe Ortalamasının altındaki Okullar)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36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60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İlçe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Okul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Sınıf </a:t>
                      </a:r>
                      <a:b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Mevcut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Sınava </a:t>
                      </a:r>
                      <a:b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Giren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Ortalama </a:t>
                      </a:r>
                      <a:b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Ortalama </a:t>
                      </a:r>
                      <a:b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Yüzdelik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448664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ÇAYIRDERE ORTAOKULU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268,6069 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51,07%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4139424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DEĞİRMENKÖY ATATÜRK ORTAOKULU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86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265,1674 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49,56%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3619557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BÜYÜK KILIÇLI ORTAOKULU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260,3934 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53,84%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6960526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17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GAZİTEPE ORTAOKULU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258,9246 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48,41%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1347875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GAZİ İMAM HATİP ORTAOKULU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72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258,8329 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52,26%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6936705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19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FENERKÖY ORTA OKULU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258,5319 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52,28%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8831509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SİLİVRİ ORTAOKULU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255,8960 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54,59%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8230629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21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KAVAKLI ORTAOKULU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255,5850 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54,45%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149850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BÜYÜKÇAVUŞLU ORTAOKULU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250,7035 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56,46%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1927010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SELİMPAŞA AND İHL BÜNYESİNDEKİ İHO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37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250,1103 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56,01%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814116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75. YIL CUMHURİYET ORTAOKULU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248,2807 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57,92%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4215508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AKÖREN ÜMİT AKSUN ORTAOKULU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247,3013 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57,74%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9342163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DANAMANDIRA ORTAOKULU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244,9776 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57,33%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3511206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GÜMÜŞYAKA ORTAOKULU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244,5000 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59,58%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7583654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28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BEYCİLER MUKADDES SÖNMEZ ORTAOKULU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243,8073 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58,23%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8046254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 YIL CUMHURİYET ORTAOKULU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242,9108 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59,11%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7404425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30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İRFAN SIRDAŞ AEV ORTAOKULU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235,3034 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65,57%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456664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31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MİMAR SİNAN ORTAOKULU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232,0709 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65,81%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9967936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32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NAMIK KEMAL İLK VE ORTAOKULU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229,4069 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66,86%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1266199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33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ALİPAŞA FETHİ ERKOÇ ORTAOKULU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229,2694 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65,74%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1165551"/>
                  </a:ext>
                </a:extLst>
              </a:tr>
              <a:tr h="10787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34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ŞEHİT OLCAY ÖZCAN ORTAOKULU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201,2192 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86,16%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8586720"/>
                  </a:ext>
                </a:extLst>
              </a:tr>
              <a:tr h="19303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35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SİLİVRİ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Lions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Leo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Dernekleri Esen </a:t>
                      </a:r>
                      <a:r>
                        <a:rPr lang="tr-T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İbak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Ö.E.UOkulu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II. Kademe</a:t>
                      </a: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387065"/>
                  </a:ext>
                </a:extLst>
              </a:tr>
            </a:tbl>
          </a:graphicData>
        </a:graphic>
      </p:graphicFrame>
      <p:pic>
        <p:nvPicPr>
          <p:cNvPr id="10" name="Resim 9">
            <a:extLst>
              <a:ext uri="{FF2B5EF4-FFF2-40B4-BE49-F238E27FC236}">
                <a16:creationId xmlns:a16="http://schemas.microsoft.com/office/drawing/2014/main" id="{DF4544DE-5CB7-4E3F-9CB1-A992B8AD06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07" y="-67723"/>
            <a:ext cx="1435597" cy="14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56323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B52D4F5-6881-4ABD-AE1F-262E1867B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pPr/>
              <a:t>17</a:t>
            </a:fld>
            <a:endParaRPr lang="tr-TR" dirty="0"/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D564B04E-F02E-481B-870A-04F814197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825677"/>
              </p:ext>
            </p:extLst>
          </p:nvPr>
        </p:nvGraphicFramePr>
        <p:xfrm>
          <a:off x="630194" y="553931"/>
          <a:ext cx="10931612" cy="5608335"/>
        </p:xfrm>
        <a:graphic>
          <a:graphicData uri="http://schemas.openxmlformats.org/drawingml/2006/table">
            <a:tbl>
              <a:tblPr/>
              <a:tblGrid>
                <a:gridCol w="41396">
                  <a:extLst>
                    <a:ext uri="{9D8B030D-6E8A-4147-A177-3AD203B41FA5}">
                      <a16:colId xmlns:a16="http://schemas.microsoft.com/office/drawing/2014/main" val="1498887458"/>
                    </a:ext>
                  </a:extLst>
                </a:gridCol>
                <a:gridCol w="349004">
                  <a:extLst>
                    <a:ext uri="{9D8B030D-6E8A-4147-A177-3AD203B41FA5}">
                      <a16:colId xmlns:a16="http://schemas.microsoft.com/office/drawing/2014/main" val="19354947"/>
                    </a:ext>
                  </a:extLst>
                </a:gridCol>
                <a:gridCol w="4615708">
                  <a:extLst>
                    <a:ext uri="{9D8B030D-6E8A-4147-A177-3AD203B41FA5}">
                      <a16:colId xmlns:a16="http://schemas.microsoft.com/office/drawing/2014/main" val="2545649102"/>
                    </a:ext>
                  </a:extLst>
                </a:gridCol>
                <a:gridCol w="2229405">
                  <a:extLst>
                    <a:ext uri="{9D8B030D-6E8A-4147-A177-3AD203B41FA5}">
                      <a16:colId xmlns:a16="http://schemas.microsoft.com/office/drawing/2014/main" val="2691374804"/>
                    </a:ext>
                  </a:extLst>
                </a:gridCol>
                <a:gridCol w="1205250">
                  <a:extLst>
                    <a:ext uri="{9D8B030D-6E8A-4147-A177-3AD203B41FA5}">
                      <a16:colId xmlns:a16="http://schemas.microsoft.com/office/drawing/2014/main" val="1231908680"/>
                    </a:ext>
                  </a:extLst>
                </a:gridCol>
                <a:gridCol w="2449453">
                  <a:extLst>
                    <a:ext uri="{9D8B030D-6E8A-4147-A177-3AD203B41FA5}">
                      <a16:colId xmlns:a16="http://schemas.microsoft.com/office/drawing/2014/main" val="22726828"/>
                    </a:ext>
                  </a:extLst>
                </a:gridCol>
                <a:gridCol w="41396">
                  <a:extLst>
                    <a:ext uri="{9D8B030D-6E8A-4147-A177-3AD203B41FA5}">
                      <a16:colId xmlns:a16="http://schemas.microsoft.com/office/drawing/2014/main" val="1000925597"/>
                    </a:ext>
                  </a:extLst>
                </a:gridCol>
              </a:tblGrid>
              <a:tr h="66773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SİLİVRİ İLÇE MİLLÎ EĞİTİM MÜDÜRLÜĞÜ</a:t>
                      </a:r>
                      <a:br>
                        <a:rPr lang="tr-TR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 EĞİTİM ÖĞRETİM YILI</a:t>
                      </a:r>
                      <a:br>
                        <a:rPr lang="tr-TR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LGS SONUÇ İSTATİSTİK BİLGİLERİ</a:t>
                      </a:r>
                    </a:p>
                  </a:txBody>
                  <a:tcPr marL="7235" marR="7235" marT="72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046218"/>
                  </a:ext>
                </a:extLst>
              </a:tr>
              <a:tr h="396403">
                <a:tc>
                  <a:txBody>
                    <a:bodyPr/>
                    <a:lstStyle/>
                    <a:p>
                      <a:pPr algn="l" fontAlgn="b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LGS SONUÇ DEĞERLENDİRME TABLOSU - SİLİVRİ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771924"/>
                  </a:ext>
                </a:extLst>
              </a:tr>
              <a:tr h="227553">
                <a:tc>
                  <a:txBody>
                    <a:bodyPr/>
                    <a:lstStyle/>
                    <a:p>
                      <a:pPr algn="l" fontAlgn="b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İLÇE ADI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SİLİVRİ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135896"/>
                  </a:ext>
                </a:extLst>
              </a:tr>
              <a:tr h="227553">
                <a:tc>
                  <a:txBody>
                    <a:bodyPr/>
                    <a:lstStyle/>
                    <a:p>
                      <a:pPr algn="l" fontAlgn="b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İLÇE 8. SINIF ÖĞRENCİ SAYISI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320684"/>
                  </a:ext>
                </a:extLst>
              </a:tr>
              <a:tr h="396403">
                <a:tc>
                  <a:txBody>
                    <a:bodyPr/>
                    <a:lstStyle/>
                    <a:p>
                      <a:pPr algn="l" fontAlgn="b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İLÇENİN SINAVA GİREN 8. SINIF ÖĞRENCİ SAYISI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1906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660284"/>
                  </a:ext>
                </a:extLst>
              </a:tr>
              <a:tr h="227553">
                <a:tc>
                  <a:txBody>
                    <a:bodyPr/>
                    <a:lstStyle/>
                    <a:p>
                      <a:pPr algn="l" fontAlgn="b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İLÇENİN LGS PUAN ORTALAMASI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270,9885 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835508"/>
                  </a:ext>
                </a:extLst>
              </a:tr>
              <a:tr h="514413">
                <a:tc>
                  <a:txBody>
                    <a:bodyPr/>
                    <a:lstStyle/>
                    <a:p>
                      <a:pPr algn="l" fontAlgn="b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İLÇEDE % 3 ve ÜSTÜ DERECEYE SAHİP ÖĞRENCİ SAYISI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382640"/>
                  </a:ext>
                </a:extLst>
              </a:tr>
              <a:tr h="227553">
                <a:tc>
                  <a:txBody>
                    <a:bodyPr/>
                    <a:lstStyle/>
                    <a:p>
                      <a:pPr algn="l" fontAlgn="b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5" marR="7235" marT="72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5" marR="7235" marT="7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74471"/>
                  </a:ext>
                </a:extLst>
              </a:tr>
              <a:tr h="447642">
                <a:tc>
                  <a:txBody>
                    <a:bodyPr/>
                    <a:lstStyle/>
                    <a:p>
                      <a:pPr algn="l" fontAlgn="b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S.N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İLÇE EN YÜKSEK İLK 10 PUAN VE YÜZDELİK DİLİMİ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OKUL ADI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PUAN DEĞERİ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76465"/>
                  </a:ext>
                </a:extLst>
              </a:tr>
              <a:tr h="227553">
                <a:tc>
                  <a:txBody>
                    <a:bodyPr/>
                    <a:lstStyle/>
                    <a:p>
                      <a:pPr algn="l" fontAlgn="b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ZEYNEP HELİN ÖZDEMİR 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ÖZEL MEKTEBİM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480,8153 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0,16%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892189"/>
                  </a:ext>
                </a:extLst>
              </a:tr>
              <a:tr h="227553">
                <a:tc>
                  <a:txBody>
                    <a:bodyPr/>
                    <a:lstStyle/>
                    <a:p>
                      <a:pPr algn="l" fontAlgn="b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ARDA ATA DENİZ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ERTUĞRUL GAZİ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477,4079 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0,22%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142203"/>
                  </a:ext>
                </a:extLst>
              </a:tr>
              <a:tr h="227553">
                <a:tc>
                  <a:txBody>
                    <a:bodyPr/>
                    <a:lstStyle/>
                    <a:p>
                      <a:pPr algn="l" fontAlgn="b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AYBÜKE HASGÜL 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ÖZEL MEKTEBİM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475,2214 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0,25%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870395"/>
                  </a:ext>
                </a:extLst>
              </a:tr>
              <a:tr h="227553">
                <a:tc>
                  <a:txBody>
                    <a:bodyPr/>
                    <a:lstStyle/>
                    <a:p>
                      <a:pPr algn="l" fontAlgn="b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EFE YÜZYIL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ÖZEL ODAK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467,3400 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0,46%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906596"/>
                  </a:ext>
                </a:extLst>
              </a:tr>
              <a:tr h="227553">
                <a:tc>
                  <a:txBody>
                    <a:bodyPr/>
                    <a:lstStyle/>
                    <a:p>
                      <a:pPr algn="l" fontAlgn="b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DİLŞAH ALTUNDAĞ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ÖZEL ODAK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467,0600 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0,47%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164814"/>
                  </a:ext>
                </a:extLst>
              </a:tr>
              <a:tr h="227553">
                <a:tc>
                  <a:txBody>
                    <a:bodyPr/>
                    <a:lstStyle/>
                    <a:p>
                      <a:pPr algn="l" fontAlgn="b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EDA ŞENER 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ÖZEL MEKTEBİM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465,6923 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0,51%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579524"/>
                  </a:ext>
                </a:extLst>
              </a:tr>
              <a:tr h="227553">
                <a:tc>
                  <a:txBody>
                    <a:bodyPr/>
                    <a:lstStyle/>
                    <a:p>
                      <a:pPr algn="l" fontAlgn="b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CEMİLE TARIM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AHMET ZİYLAN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465,0854 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0,52%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533399"/>
                  </a:ext>
                </a:extLst>
              </a:tr>
              <a:tr h="227553">
                <a:tc>
                  <a:txBody>
                    <a:bodyPr/>
                    <a:lstStyle/>
                    <a:p>
                      <a:pPr algn="l" fontAlgn="b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HAYRUNNİSA KARAGÖZ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YUNUS EMRE İHO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463,7476 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0,57%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256923"/>
                  </a:ext>
                </a:extLst>
              </a:tr>
              <a:tr h="227553">
                <a:tc>
                  <a:txBody>
                    <a:bodyPr/>
                    <a:lstStyle/>
                    <a:p>
                      <a:pPr algn="l" fontAlgn="b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BÜŞRA YILDIRIM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ERTUĞRUL GAZİ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460,5233 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0,68%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944816"/>
                  </a:ext>
                </a:extLst>
              </a:tr>
              <a:tr h="227553">
                <a:tc>
                  <a:txBody>
                    <a:bodyPr/>
                    <a:lstStyle/>
                    <a:p>
                      <a:pPr algn="l" fontAlgn="b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ESMANUR ÖZBAKIŞ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ORTAKÖY SEZİN ÖZTAŞ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457,9500 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0,78%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974163"/>
                  </a:ext>
                </a:extLst>
              </a:tr>
            </a:tbl>
          </a:graphicData>
        </a:graphic>
      </p:graphicFrame>
      <p:pic>
        <p:nvPicPr>
          <p:cNvPr id="5" name="Resim 4">
            <a:extLst>
              <a:ext uri="{FF2B5EF4-FFF2-40B4-BE49-F238E27FC236}">
                <a16:creationId xmlns:a16="http://schemas.microsoft.com/office/drawing/2014/main" id="{A99B1D15-866C-4BFA-8834-BEEDE61568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07" y="-67723"/>
            <a:ext cx="1435597" cy="14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90533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A78B2EE-17C6-47F0-82E1-1F7D9F52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pPr/>
              <a:t>18</a:t>
            </a:fld>
            <a:endParaRPr lang="tr-TR" dirty="0"/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E1A79DD8-1559-468B-9E8A-AFEB6910A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452957"/>
              </p:ext>
            </p:extLst>
          </p:nvPr>
        </p:nvGraphicFramePr>
        <p:xfrm>
          <a:off x="413950" y="830989"/>
          <a:ext cx="10753724" cy="4397514"/>
        </p:xfrm>
        <a:graphic>
          <a:graphicData uri="http://schemas.openxmlformats.org/drawingml/2006/table">
            <a:tbl>
              <a:tblPr/>
              <a:tblGrid>
                <a:gridCol w="460182">
                  <a:extLst>
                    <a:ext uri="{9D8B030D-6E8A-4147-A177-3AD203B41FA5}">
                      <a16:colId xmlns:a16="http://schemas.microsoft.com/office/drawing/2014/main" val="4253862843"/>
                    </a:ext>
                  </a:extLst>
                </a:gridCol>
                <a:gridCol w="557063">
                  <a:extLst>
                    <a:ext uri="{9D8B030D-6E8A-4147-A177-3AD203B41FA5}">
                      <a16:colId xmlns:a16="http://schemas.microsoft.com/office/drawing/2014/main" val="2555620595"/>
                    </a:ext>
                  </a:extLst>
                </a:gridCol>
                <a:gridCol w="1755956">
                  <a:extLst>
                    <a:ext uri="{9D8B030D-6E8A-4147-A177-3AD203B41FA5}">
                      <a16:colId xmlns:a16="http://schemas.microsoft.com/office/drawing/2014/main" val="1702688750"/>
                    </a:ext>
                  </a:extLst>
                </a:gridCol>
                <a:gridCol w="593392">
                  <a:extLst>
                    <a:ext uri="{9D8B030D-6E8A-4147-A177-3AD203B41FA5}">
                      <a16:colId xmlns:a16="http://schemas.microsoft.com/office/drawing/2014/main" val="2217606422"/>
                    </a:ext>
                  </a:extLst>
                </a:gridCol>
                <a:gridCol w="581283">
                  <a:extLst>
                    <a:ext uri="{9D8B030D-6E8A-4147-A177-3AD203B41FA5}">
                      <a16:colId xmlns:a16="http://schemas.microsoft.com/office/drawing/2014/main" val="310927050"/>
                    </a:ext>
                  </a:extLst>
                </a:gridCol>
                <a:gridCol w="908254">
                  <a:extLst>
                    <a:ext uri="{9D8B030D-6E8A-4147-A177-3AD203B41FA5}">
                      <a16:colId xmlns:a16="http://schemas.microsoft.com/office/drawing/2014/main" val="3780954981"/>
                    </a:ext>
                  </a:extLst>
                </a:gridCol>
                <a:gridCol w="1186785">
                  <a:extLst>
                    <a:ext uri="{9D8B030D-6E8A-4147-A177-3AD203B41FA5}">
                      <a16:colId xmlns:a16="http://schemas.microsoft.com/office/drawing/2014/main" val="1637925443"/>
                    </a:ext>
                  </a:extLst>
                </a:gridCol>
                <a:gridCol w="1501646">
                  <a:extLst>
                    <a:ext uri="{9D8B030D-6E8A-4147-A177-3AD203B41FA5}">
                      <a16:colId xmlns:a16="http://schemas.microsoft.com/office/drawing/2014/main" val="2280713585"/>
                    </a:ext>
                  </a:extLst>
                </a:gridCol>
                <a:gridCol w="3209163">
                  <a:extLst>
                    <a:ext uri="{9D8B030D-6E8A-4147-A177-3AD203B41FA5}">
                      <a16:colId xmlns:a16="http://schemas.microsoft.com/office/drawing/2014/main" val="1892251002"/>
                    </a:ext>
                  </a:extLst>
                </a:gridCol>
              </a:tblGrid>
              <a:tr h="486795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SİLİVRİ İLÇE MİLLİ EĞİTİM MÜDÜRLÜĞÜ 2021-2022 YATIRIM TEKLİFLERİ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529841"/>
                  </a:ext>
                </a:extLst>
              </a:tr>
              <a:tr h="20367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992249"/>
                  </a:ext>
                </a:extLst>
              </a:tr>
              <a:tr h="3992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Sıra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İLÇE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MAHALLE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 NO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PARSEL NO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TAPU ALANI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MÜLKİYETİ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FONKSİYONU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AÇIKLAMA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406218"/>
                  </a:ext>
                </a:extLst>
              </a:tr>
              <a:tr h="3992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SİLİVRİ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YENİ MAHALLE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1677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9.520,00 m2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MALİYE HAZİNESİ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TEMEL EĞİTİM ALANI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32+4 Derslikli İlkokul ve Anaokulu 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455863"/>
                  </a:ext>
                </a:extLst>
              </a:tr>
              <a:tr h="3992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SİLİVRİ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SELİMPAŞA MAHALLESİ 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1030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5.870,61 m2 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MALİYE HAZİNESİ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TEMEL EĞİTİM ALANI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Derslikli Ortaokul Teklif Edilmiştir.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877627"/>
                  </a:ext>
                </a:extLst>
              </a:tr>
              <a:tr h="3992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SİLİVRİ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MİMAR SİNAN MAHALLESİ 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10.344,30 m2 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MALİYE HAZİNESİ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ORTAÖĞRETİM ALANI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Derslikli Anadolu Lisesi Teklif Edilmiştir.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178574"/>
                  </a:ext>
                </a:extLst>
              </a:tr>
              <a:tr h="3992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SİLİVRİ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YENİ MAHALLE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1586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6.493,83 m2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MALİYE HAZİNESİ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TEMEL EĞİTİM ALANI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24 Derslikli Ortaokul Teklif Edilmiştir.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864475"/>
                  </a:ext>
                </a:extLst>
              </a:tr>
              <a:tr h="3992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SİLİVRİ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MİMAR SİNAN MAHALLESİ 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9.560,90 m2 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MALİYE HAZİNESİ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MESLEKİ EĞİTİM ALANI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24 Derslikli Meslek Lisesi Teklif Edilmiştir.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199801"/>
                  </a:ext>
                </a:extLst>
              </a:tr>
              <a:tr h="20367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27835"/>
                  </a:ext>
                </a:extLst>
              </a:tr>
              <a:tr h="3992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SİLİVRİ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MİMAR SİNAN MAHALLESİ 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1695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10 487,15 m2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MALİYE HAZİNESİ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TEMEL EĞİTİM ALANI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Derslikli Anaokulu Teklif Edilmiştir.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008749"/>
                  </a:ext>
                </a:extLst>
              </a:tr>
              <a:tr h="3992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SİLİVRİ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DEĞİRMENKÖY MAHALLESİ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4.244 m2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MALİYE HAZİNESİ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TEMEL EĞİTİM ALANI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Derslikli Anaokulu Teklif Edilmiştir.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320482"/>
                  </a:ext>
                </a:extLst>
              </a:tr>
            </a:tbl>
          </a:graphicData>
        </a:graphic>
      </p:graphicFrame>
      <p:pic>
        <p:nvPicPr>
          <p:cNvPr id="7" name="Resim 6">
            <a:extLst>
              <a:ext uri="{FF2B5EF4-FFF2-40B4-BE49-F238E27FC236}">
                <a16:creationId xmlns:a16="http://schemas.microsoft.com/office/drawing/2014/main" id="{16440D18-CE09-45E3-BA84-A23C42B624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07" y="-67723"/>
            <a:ext cx="1435597" cy="14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54512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A1B8372-7E00-4747-B26F-A9FFD30F5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pPr/>
              <a:t>19</a:t>
            </a:fld>
            <a:endParaRPr lang="tr-TR" dirty="0"/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F9345E57-29DD-4D99-8BB1-45A6A07D8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267674"/>
              </p:ext>
            </p:extLst>
          </p:nvPr>
        </p:nvGraphicFramePr>
        <p:xfrm>
          <a:off x="413950" y="990441"/>
          <a:ext cx="5682049" cy="3272062"/>
        </p:xfrm>
        <a:graphic>
          <a:graphicData uri="http://schemas.openxmlformats.org/drawingml/2006/table">
            <a:tbl>
              <a:tblPr/>
              <a:tblGrid>
                <a:gridCol w="652875">
                  <a:extLst>
                    <a:ext uri="{9D8B030D-6E8A-4147-A177-3AD203B41FA5}">
                      <a16:colId xmlns:a16="http://schemas.microsoft.com/office/drawing/2014/main" val="865635500"/>
                    </a:ext>
                  </a:extLst>
                </a:gridCol>
                <a:gridCol w="2856326">
                  <a:extLst>
                    <a:ext uri="{9D8B030D-6E8A-4147-A177-3AD203B41FA5}">
                      <a16:colId xmlns:a16="http://schemas.microsoft.com/office/drawing/2014/main" val="3243521130"/>
                    </a:ext>
                  </a:extLst>
                </a:gridCol>
                <a:gridCol w="2172848">
                  <a:extLst>
                    <a:ext uri="{9D8B030D-6E8A-4147-A177-3AD203B41FA5}">
                      <a16:colId xmlns:a16="http://schemas.microsoft.com/office/drawing/2014/main" val="71026875"/>
                    </a:ext>
                  </a:extLst>
                </a:gridCol>
              </a:tblGrid>
              <a:tr h="26329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 ÖĞRTİM YILI BÜYÜK / KÜÇÜK ONARIMLAR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857210"/>
                  </a:ext>
                </a:extLst>
              </a:tr>
              <a:tr h="42126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SIRA 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OKULUN ADI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YAPILAN ONARIMIN ŞEKLİ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639372"/>
                  </a:ext>
                </a:extLst>
              </a:tr>
              <a:tr h="42126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NURULLAH BALDÖKTÜ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BÜYÜK ONARIM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093087"/>
                  </a:ext>
                </a:extLst>
              </a:tr>
              <a:tr h="42126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HASAN SABRİYEGÜMÜŞ ANADOLU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BÜYÜK ONARIM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778177"/>
                  </a:ext>
                </a:extLst>
              </a:tr>
              <a:tr h="42126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FATİH İLK/ORTAOKULU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BÜYÜK ONARIM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466892"/>
                  </a:ext>
                </a:extLst>
              </a:tr>
              <a:tr h="42126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ATATÜRK ANADOLU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BÜYÜK ONARIM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013770"/>
                  </a:ext>
                </a:extLst>
              </a:tr>
              <a:tr h="42126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GÜMÜŞYAKA ANADOLU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BÜYÜK ONARIM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299706"/>
                  </a:ext>
                </a:extLst>
              </a:tr>
              <a:tr h="42126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TOKİ CUMHURİYET ANADOLU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BÜYÜK ONARIM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128015"/>
                  </a:ext>
                </a:extLst>
              </a:tr>
            </a:tbl>
          </a:graphicData>
        </a:graphic>
      </p:graphicFrame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69E436AC-A6C3-4984-8D3D-82D32F157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876135"/>
              </p:ext>
            </p:extLst>
          </p:nvPr>
        </p:nvGraphicFramePr>
        <p:xfrm>
          <a:off x="6095999" y="1676943"/>
          <a:ext cx="5682049" cy="4417308"/>
        </p:xfrm>
        <a:graphic>
          <a:graphicData uri="http://schemas.openxmlformats.org/drawingml/2006/table">
            <a:tbl>
              <a:tblPr/>
              <a:tblGrid>
                <a:gridCol w="652484">
                  <a:extLst>
                    <a:ext uri="{9D8B030D-6E8A-4147-A177-3AD203B41FA5}">
                      <a16:colId xmlns:a16="http://schemas.microsoft.com/office/drawing/2014/main" val="3178317755"/>
                    </a:ext>
                  </a:extLst>
                </a:gridCol>
                <a:gridCol w="2854618">
                  <a:extLst>
                    <a:ext uri="{9D8B030D-6E8A-4147-A177-3AD203B41FA5}">
                      <a16:colId xmlns:a16="http://schemas.microsoft.com/office/drawing/2014/main" val="3062100775"/>
                    </a:ext>
                  </a:extLst>
                </a:gridCol>
                <a:gridCol w="2174947">
                  <a:extLst>
                    <a:ext uri="{9D8B030D-6E8A-4147-A177-3AD203B41FA5}">
                      <a16:colId xmlns:a16="http://schemas.microsoft.com/office/drawing/2014/main" val="347268939"/>
                    </a:ext>
                  </a:extLst>
                </a:gridCol>
              </a:tblGrid>
              <a:tr h="69263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SIRA 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OKULUN ADI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YAPILAN ONARIMIN ŞEKLİ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039040"/>
                  </a:ext>
                </a:extLst>
              </a:tr>
              <a:tr h="3224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ERGUVAN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KÜÇÜK ONARIM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201956"/>
                  </a:ext>
                </a:extLst>
              </a:tr>
              <a:tr h="3224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GAZİ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KÜÇÜK ONARIM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199707"/>
                  </a:ext>
                </a:extLst>
              </a:tr>
              <a:tr h="3224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ERTUĞRULGAZİ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KÜÇÜK ONARIM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115382"/>
                  </a:ext>
                </a:extLst>
              </a:tr>
              <a:tr h="3224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SEVİM AVNİ ÇOĞAL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KÜÇÜK ONARIM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846785"/>
                  </a:ext>
                </a:extLst>
              </a:tr>
              <a:tr h="4813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GAZİTEPE İLKOKULUAKÖREN ÜMİT AKSUN İLK/ORTAOKULU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KÜÇÜK ONARIM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4541"/>
                  </a:ext>
                </a:extLst>
              </a:tr>
              <a:tr h="3224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ALİPAŞA FETHİ ERKOÇ İLK/ORTAOKULU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KÜÇÜK ONARIM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383498"/>
                  </a:ext>
                </a:extLst>
              </a:tr>
              <a:tr h="3224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80.YIL CUMHURİYET İLK/ORTAOKULU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KÜÇÜK ONARIM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974172"/>
                  </a:ext>
                </a:extLst>
              </a:tr>
              <a:tr h="3224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SAYALARİLKOKULU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KÜÇÜK ONARIM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727639"/>
                  </a:ext>
                </a:extLst>
              </a:tr>
              <a:tr h="3224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ORTAKÖY SEZİN ÖZTAŞ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KÜÇÜK ONARIM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368290"/>
                  </a:ext>
                </a:extLst>
              </a:tr>
              <a:tr h="3224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YAVUZ SELİM İLKOKUKU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KÜÇÜK ONARIM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51538"/>
                  </a:ext>
                </a:extLst>
              </a:tr>
            </a:tbl>
          </a:graphicData>
        </a:graphic>
      </p:graphicFrame>
      <p:pic>
        <p:nvPicPr>
          <p:cNvPr id="8" name="Resim 7">
            <a:extLst>
              <a:ext uri="{FF2B5EF4-FFF2-40B4-BE49-F238E27FC236}">
                <a16:creationId xmlns:a16="http://schemas.microsoft.com/office/drawing/2014/main" id="{AFD714B3-7540-477F-BF46-91C4F0ACAB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07" y="-67723"/>
            <a:ext cx="1435597" cy="14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1841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202" y="4230072"/>
            <a:ext cx="3218026" cy="209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C:\Users\User\Desktop\ataturk-323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66" y="1568830"/>
            <a:ext cx="7148035" cy="313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pPr/>
              <a:t>2</a:t>
            </a:fld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159657" y="1291773"/>
            <a:ext cx="957765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marR="571500">
              <a:lnSpc>
                <a:spcPct val="150000"/>
              </a:lnSpc>
              <a:spcAft>
                <a:spcPts val="0"/>
              </a:spcAft>
            </a:pPr>
            <a:r>
              <a:rPr lang="tr-TR" sz="3200" b="1" dirty="0">
                <a:solidFill>
                  <a:srgbClr val="000000"/>
                </a:solidFill>
                <a:latin typeface="Lucida Calligraphy" pitchFamily="66" charset="0"/>
                <a:ea typeface="Segoe UI Black" pitchFamily="34" charset="0"/>
                <a:cs typeface="Times New Roman"/>
              </a:rPr>
              <a:t>Hiçbir şeye </a:t>
            </a:r>
          </a:p>
          <a:p>
            <a:pPr marL="536575" marR="571500">
              <a:lnSpc>
                <a:spcPct val="150000"/>
              </a:lnSpc>
              <a:spcAft>
                <a:spcPts val="0"/>
              </a:spcAft>
            </a:pPr>
            <a:r>
              <a:rPr lang="tr-TR" sz="3200" b="1" dirty="0">
                <a:solidFill>
                  <a:srgbClr val="000000"/>
                </a:solidFill>
                <a:latin typeface="Lucida Calligraphy" pitchFamily="66" charset="0"/>
                <a:ea typeface="Segoe UI Black" pitchFamily="34" charset="0"/>
                <a:cs typeface="Times New Roman"/>
              </a:rPr>
              <a:t>ihtiyacımız yok, </a:t>
            </a:r>
          </a:p>
          <a:p>
            <a:pPr marL="536575" marR="571500">
              <a:lnSpc>
                <a:spcPct val="150000"/>
              </a:lnSpc>
              <a:spcAft>
                <a:spcPts val="0"/>
              </a:spcAft>
            </a:pPr>
            <a:r>
              <a:rPr lang="tr-TR" sz="3200" b="1" dirty="0">
                <a:solidFill>
                  <a:srgbClr val="000000"/>
                </a:solidFill>
                <a:latin typeface="Lucida Calligraphy" pitchFamily="66" charset="0"/>
                <a:ea typeface="Segoe UI Black" pitchFamily="34" charset="0"/>
                <a:cs typeface="Times New Roman"/>
              </a:rPr>
              <a:t>yalnız bir şeye </a:t>
            </a:r>
          </a:p>
          <a:p>
            <a:pPr marL="536575" marR="571500">
              <a:lnSpc>
                <a:spcPct val="150000"/>
              </a:lnSpc>
              <a:spcAft>
                <a:spcPts val="0"/>
              </a:spcAft>
            </a:pPr>
            <a:r>
              <a:rPr lang="tr-TR" sz="3200" b="1" dirty="0">
                <a:solidFill>
                  <a:srgbClr val="000000"/>
                </a:solidFill>
                <a:latin typeface="Lucida Calligraphy" pitchFamily="66" charset="0"/>
                <a:ea typeface="Segoe UI Black" pitchFamily="34" charset="0"/>
                <a:cs typeface="Times New Roman"/>
              </a:rPr>
              <a:t>ihtiyacımız vardır; </a:t>
            </a:r>
          </a:p>
          <a:p>
            <a:pPr marL="536575" marR="571500">
              <a:lnSpc>
                <a:spcPct val="150000"/>
              </a:lnSpc>
              <a:spcAft>
                <a:spcPts val="0"/>
              </a:spcAft>
            </a:pPr>
            <a:r>
              <a:rPr lang="tr-TR" sz="3200" b="1" dirty="0">
                <a:solidFill>
                  <a:srgbClr val="000000"/>
                </a:solidFill>
                <a:latin typeface="Lucida Calligraphy" pitchFamily="66" charset="0"/>
                <a:ea typeface="Segoe UI Black" pitchFamily="34" charset="0"/>
                <a:cs typeface="Times New Roman"/>
              </a:rPr>
              <a:t>çalışkan olmak! </a:t>
            </a:r>
          </a:p>
          <a:p>
            <a:pPr marL="685800" marR="571500">
              <a:lnSpc>
                <a:spcPct val="115000"/>
              </a:lnSpc>
              <a:spcAft>
                <a:spcPts val="0"/>
              </a:spcAft>
            </a:pPr>
            <a:endParaRPr lang="tr-TR" sz="3200" b="1" dirty="0">
              <a:solidFill>
                <a:srgbClr val="000000"/>
              </a:solidFill>
              <a:latin typeface="Lucida Calligraphy" pitchFamily="66" charset="0"/>
              <a:ea typeface="Segoe UI Black" pitchFamily="34" charset="0"/>
              <a:cs typeface="Times New Roman"/>
            </a:endParaRPr>
          </a:p>
          <a:p>
            <a:pPr marL="685800" marR="571500">
              <a:lnSpc>
                <a:spcPct val="115000"/>
              </a:lnSpc>
              <a:spcAft>
                <a:spcPts val="0"/>
              </a:spcAft>
            </a:pPr>
            <a:endParaRPr lang="tr-TR" sz="3200" b="1" dirty="0">
              <a:solidFill>
                <a:srgbClr val="000000"/>
              </a:solidFill>
              <a:latin typeface="Lucida Calligraphy" pitchFamily="66" charset="0"/>
              <a:ea typeface="Segoe UI Black" pitchFamily="34" charset="0"/>
              <a:cs typeface="Times New Roman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22627B6-7512-41B0-9599-59BAA8AEDD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07" y="-67723"/>
            <a:ext cx="1435597" cy="14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956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5547DA-423A-4C76-A167-7BCD1EEC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94" y="526556"/>
            <a:ext cx="10515600" cy="924953"/>
          </a:xfrm>
        </p:spPr>
        <p:txBody>
          <a:bodyPr/>
          <a:lstStyle/>
          <a:p>
            <a:r>
              <a:rPr lang="tr-TR" dirty="0"/>
              <a:t>FİLYASYON ÇALIŞMALARI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8438E29-30ED-4685-AC71-FC050B2F5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pPr/>
              <a:t>20</a:t>
            </a:fld>
            <a:endParaRPr lang="tr-TR" dirty="0"/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A07D78C0-0DB5-4420-9143-60B552880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930532"/>
              </p:ext>
            </p:extLst>
          </p:nvPr>
        </p:nvGraphicFramePr>
        <p:xfrm>
          <a:off x="656623" y="1451509"/>
          <a:ext cx="6491992" cy="2005386"/>
        </p:xfrm>
        <a:graphic>
          <a:graphicData uri="http://schemas.openxmlformats.org/drawingml/2006/table">
            <a:tbl>
              <a:tblPr/>
              <a:tblGrid>
                <a:gridCol w="2563655">
                  <a:extLst>
                    <a:ext uri="{9D8B030D-6E8A-4147-A177-3AD203B41FA5}">
                      <a16:colId xmlns:a16="http://schemas.microsoft.com/office/drawing/2014/main" val="865635500"/>
                    </a:ext>
                  </a:extLst>
                </a:gridCol>
                <a:gridCol w="1679813">
                  <a:extLst>
                    <a:ext uri="{9D8B030D-6E8A-4147-A177-3AD203B41FA5}">
                      <a16:colId xmlns:a16="http://schemas.microsoft.com/office/drawing/2014/main" val="3243521130"/>
                    </a:ext>
                  </a:extLst>
                </a:gridCol>
                <a:gridCol w="2248524">
                  <a:extLst>
                    <a:ext uri="{9D8B030D-6E8A-4147-A177-3AD203B41FA5}">
                      <a16:colId xmlns:a16="http://schemas.microsoft.com/office/drawing/2014/main" val="71026875"/>
                    </a:ext>
                  </a:extLst>
                </a:gridCol>
              </a:tblGrid>
              <a:tr h="29221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FİLYASYON ÇALIŞMALARI - İSTATİSTİK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857210"/>
                  </a:ext>
                </a:extLst>
              </a:tr>
              <a:tr h="43461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FİLYASYON ÇALIŞMALARINDA GÖREV ALANLAR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MÜDÜR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MÜDÜR YRD.</a:t>
                      </a:r>
                    </a:p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ÖĞRETMEN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639372"/>
                  </a:ext>
                </a:extLst>
              </a:tr>
              <a:tr h="475199">
                <a:tc vMerge="1"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093087"/>
                  </a:ext>
                </a:extLst>
              </a:tr>
              <a:tr h="596737">
                <a:tc gridSpan="3">
                  <a:txBody>
                    <a:bodyPr/>
                    <a:lstStyle/>
                    <a:p>
                      <a:pPr algn="ctr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FATİH İLK/ORTAOKULU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BÜYÜK ONARIM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466892"/>
                  </a:ext>
                </a:extLst>
              </a:tr>
            </a:tbl>
          </a:graphicData>
        </a:graphic>
      </p:graphicFrame>
      <p:pic>
        <p:nvPicPr>
          <p:cNvPr id="8" name="Resim 7">
            <a:extLst>
              <a:ext uri="{FF2B5EF4-FFF2-40B4-BE49-F238E27FC236}">
                <a16:creationId xmlns:a16="http://schemas.microsoft.com/office/drawing/2014/main" id="{F9608E48-1B1F-434A-B374-699FA0641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741" y="1403524"/>
            <a:ext cx="2571750" cy="34290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02928895-7871-4A0A-BF66-95010B756B69}"/>
              </a:ext>
            </a:extLst>
          </p:cNvPr>
          <p:cNvSpPr txBox="1"/>
          <p:nvPr/>
        </p:nvSpPr>
        <p:spPr>
          <a:xfrm>
            <a:off x="630194" y="3943171"/>
            <a:ext cx="7507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23.08.2021 tarihi itibari ile okullarımızda yapılan görüşmeler neticesinde öğretmenlerimizin %90 oranında aşı olduğu tespit edilmiştir. 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8B0CE14-FBBB-48BD-98AE-0D188191C990}"/>
              </a:ext>
            </a:extLst>
          </p:cNvPr>
          <p:cNvSpPr txBox="1"/>
          <p:nvPr/>
        </p:nvSpPr>
        <p:spPr>
          <a:xfrm>
            <a:off x="656623" y="5137404"/>
            <a:ext cx="11110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Okullarımızın yeni eğitim-öğretim yılına hazır olduğu, 1.sınıfa kayıt yaptıracak öğrenci sayımız 560 istekli, 2969 zorunlu ve toplamda 3529 öğrencimiz bulunmaktadır. 3 gün oryantasyon eğitimi için gerekli maske ve hijyen malzemesi talebimiz il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MEM’e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bildirilmiştir. 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ABADEBE3-2953-47CB-8DF7-FF42377BA56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07" y="-67723"/>
            <a:ext cx="1435597" cy="14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01022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776334-039D-4CC2-9A05-3B9AB2947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35"/>
            <a:ext cx="10515600" cy="924953"/>
          </a:xfrm>
        </p:spPr>
        <p:txBody>
          <a:bodyPr/>
          <a:lstStyle/>
          <a:p>
            <a:r>
              <a:rPr lang="tr-TR" dirty="0">
                <a:latin typeface="Archivo Narrow Medium" panose="020B0606020202020B04" pitchFamily="34" charset="-94"/>
                <a:cs typeface="Times New Roman" panose="02020603050405020304" pitchFamily="18" charset="0"/>
              </a:rPr>
              <a:t>SİLİVRİ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Archivo Narrow Medium" panose="020B0606020202020B04" pitchFamily="34" charset="-94"/>
                <a:cs typeface="Times New Roman" panose="02020603050405020304" pitchFamily="18" charset="0"/>
              </a:rPr>
              <a:t>ANADOLU MASAL EVİ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89461E7-5C80-4CEA-88C3-2CD9C7F19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pPr/>
              <a:t>21</a:t>
            </a:fld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9D5F4B4-794D-49B8-A651-703750C0286D}"/>
              </a:ext>
            </a:extLst>
          </p:cNvPr>
          <p:cNvSpPr txBox="1"/>
          <p:nvPr/>
        </p:nvSpPr>
        <p:spPr>
          <a:xfrm>
            <a:off x="1198588" y="2144445"/>
            <a:ext cx="653756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Öğretmen Yetiştirme ve Geliştirme Genel Müdürlüğü ile UNESCO iş birliğinde yürütülmekte olan Anadolu Masalları Projesi kapsamında atıl durumda bulunan </a:t>
            </a:r>
            <a:r>
              <a:rPr lang="tr-T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Yolçatı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mahallesindeki okulumuzu Anadolu Masal Evi olarak faaliyete geçirdik.</a:t>
            </a:r>
          </a:p>
          <a:p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2052 m2 okul bahçesi; 1 Masal Anlatım sınıfı, 1 Sahne Sanatları Sınıfı, 1 El Sanatları Atölyesi, 1 yönetim odası, 1 öğretmenler odası ve koridordan oluşan 220 m2 okul binasının yenileme çalışmaları kısa sürede tamamlandı. 9 Temmuz 2021 tarihinde açılışı yapılan Anadolu Masal Evimizde masal anlatımı, drama çalışmaları ve geleneksel el sanatları çalışmalarının yapılacağı atölye etkinliklerine de yer verilmektedir.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E26E6033-6F19-4F38-9FEA-EA5A37043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156" y="3266949"/>
            <a:ext cx="3257255" cy="18322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B538927F-3040-4A0B-B57C-10A1B1D8A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468" y="4905694"/>
            <a:ext cx="2859563" cy="16085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C399DACD-E7B7-48B5-A59E-BAB1F8C90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776" y="1631488"/>
            <a:ext cx="3257255" cy="183220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50DB77AC-F976-48F6-89DA-6F45A5EBB5C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07" y="-67723"/>
            <a:ext cx="1435597" cy="14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5659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381" y="1531378"/>
            <a:ext cx="2672756" cy="481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pPr/>
              <a:t>3</a:t>
            </a:fld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680849" y="1132178"/>
            <a:ext cx="38396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tr-TR" b="1" dirty="0"/>
          </a:p>
          <a:p>
            <a:pPr algn="r"/>
            <a:r>
              <a:rPr lang="tr-TR" sz="1050" b="1" dirty="0"/>
              <a:t>-Kahraman Ordumuza</a:t>
            </a:r>
          </a:p>
          <a:p>
            <a:endParaRPr lang="tr-TR" sz="1000" dirty="0"/>
          </a:p>
          <a:p>
            <a:r>
              <a:rPr lang="tr-TR" sz="1050" dirty="0">
                <a:latin typeface="Arial Black" pitchFamily="34" charset="0"/>
              </a:rPr>
              <a:t>Korkma, sönmez bu şafaklarda yüzen al sancak;</a:t>
            </a:r>
          </a:p>
          <a:p>
            <a:r>
              <a:rPr lang="tr-TR" sz="1050" dirty="0">
                <a:latin typeface="Arial Black" pitchFamily="34" charset="0"/>
              </a:rPr>
              <a:t>Sönmeden yurdumun üstünde tüten en son ocak.</a:t>
            </a:r>
          </a:p>
          <a:p>
            <a:r>
              <a:rPr lang="tr-TR" sz="1050" dirty="0">
                <a:latin typeface="Arial Black" pitchFamily="34" charset="0"/>
              </a:rPr>
              <a:t>O benim milletimin yıldızıdır, parlayacak;</a:t>
            </a:r>
          </a:p>
          <a:p>
            <a:r>
              <a:rPr lang="tr-TR" sz="1050" dirty="0">
                <a:latin typeface="Arial Black" pitchFamily="34" charset="0"/>
              </a:rPr>
              <a:t>O benimdir, o benim milletimindir ancak.</a:t>
            </a:r>
          </a:p>
          <a:p>
            <a:endParaRPr lang="tr-TR" sz="1050" dirty="0">
              <a:latin typeface="Arial Black" pitchFamily="34" charset="0"/>
            </a:endParaRPr>
          </a:p>
          <a:p>
            <a:r>
              <a:rPr lang="tr-TR" sz="1050" dirty="0">
                <a:latin typeface="Arial Black" pitchFamily="34" charset="0"/>
              </a:rPr>
              <a:t>Çatma, kurban olayım çehreni ey nazlı hilâl!</a:t>
            </a:r>
          </a:p>
          <a:p>
            <a:r>
              <a:rPr lang="tr-TR" sz="1050" dirty="0">
                <a:latin typeface="Arial Black" pitchFamily="34" charset="0"/>
              </a:rPr>
              <a:t>Kahraman ırkıma bir gül… ne bu şiddet bu celâl?</a:t>
            </a:r>
          </a:p>
          <a:p>
            <a:r>
              <a:rPr lang="tr-TR" sz="1050" dirty="0">
                <a:latin typeface="Arial Black" pitchFamily="34" charset="0"/>
              </a:rPr>
              <a:t>Sana olmaz dökülen kanlarımız sonra helâl,</a:t>
            </a:r>
          </a:p>
          <a:p>
            <a:r>
              <a:rPr lang="tr-TR" sz="1050" dirty="0">
                <a:latin typeface="Arial Black" pitchFamily="34" charset="0"/>
              </a:rPr>
              <a:t>Hakkıdır, Hakk’a tapan, milletimin istiklâl.</a:t>
            </a:r>
          </a:p>
          <a:p>
            <a:endParaRPr lang="tr-TR" sz="1050" dirty="0">
              <a:latin typeface="Arial Black" pitchFamily="34" charset="0"/>
            </a:endParaRPr>
          </a:p>
          <a:p>
            <a:r>
              <a:rPr lang="tr-TR" sz="1050" dirty="0">
                <a:latin typeface="Arial Black" pitchFamily="34" charset="0"/>
              </a:rPr>
              <a:t>Ben ezelden beridir hür yaşadım, hür yaşarım.</a:t>
            </a:r>
          </a:p>
          <a:p>
            <a:r>
              <a:rPr lang="tr-TR" sz="1050" dirty="0">
                <a:latin typeface="Arial Black" pitchFamily="34" charset="0"/>
              </a:rPr>
              <a:t>Hangi çılgın bana zincir vuracakmış? Şaşarım!</a:t>
            </a:r>
          </a:p>
          <a:p>
            <a:r>
              <a:rPr lang="tr-TR" sz="1050" dirty="0">
                <a:latin typeface="Arial Black" pitchFamily="34" charset="0"/>
              </a:rPr>
              <a:t>Kükremiş sel gibiyim; bendimi çiğner, aşarım;</a:t>
            </a:r>
          </a:p>
          <a:p>
            <a:r>
              <a:rPr lang="tr-TR" sz="1050" dirty="0">
                <a:latin typeface="Arial Black" pitchFamily="34" charset="0"/>
              </a:rPr>
              <a:t>Yırtarım dağları, enginlere sığmam, taşarım</a:t>
            </a:r>
          </a:p>
          <a:p>
            <a:endParaRPr lang="tr-TR" sz="1050" dirty="0">
              <a:latin typeface="Arial Black" pitchFamily="34" charset="0"/>
            </a:endParaRPr>
          </a:p>
          <a:p>
            <a:r>
              <a:rPr lang="tr-TR" sz="1050" dirty="0" err="1">
                <a:latin typeface="Arial Black" pitchFamily="34" charset="0"/>
              </a:rPr>
              <a:t>Garb’ın</a:t>
            </a:r>
            <a:r>
              <a:rPr lang="tr-TR" sz="1050" dirty="0">
                <a:latin typeface="Arial Black" pitchFamily="34" charset="0"/>
              </a:rPr>
              <a:t> </a:t>
            </a:r>
            <a:r>
              <a:rPr lang="tr-TR" sz="1050" dirty="0" err="1">
                <a:latin typeface="Arial Black" pitchFamily="34" charset="0"/>
              </a:rPr>
              <a:t>âfâkını</a:t>
            </a:r>
            <a:r>
              <a:rPr lang="tr-TR" sz="1050" dirty="0">
                <a:latin typeface="Arial Black" pitchFamily="34" charset="0"/>
              </a:rPr>
              <a:t> sarmışsa çelik zırhlı duvar;</a:t>
            </a:r>
          </a:p>
          <a:p>
            <a:r>
              <a:rPr lang="tr-TR" sz="1050" dirty="0">
                <a:latin typeface="Arial Black" pitchFamily="34" charset="0"/>
              </a:rPr>
              <a:t>Benim iman dolu göğsüm gibi serhaddim var.</a:t>
            </a:r>
          </a:p>
          <a:p>
            <a:r>
              <a:rPr lang="tr-TR" sz="1050" dirty="0">
                <a:latin typeface="Arial Black" pitchFamily="34" charset="0"/>
              </a:rPr>
              <a:t>Ulusun, korkma! Nasıl böyle bir </a:t>
            </a:r>
            <a:r>
              <a:rPr lang="tr-TR" sz="1050" dirty="0" err="1">
                <a:latin typeface="Arial Black" pitchFamily="34" charset="0"/>
              </a:rPr>
              <a:t>îmânı</a:t>
            </a:r>
            <a:r>
              <a:rPr lang="tr-TR" sz="1050" dirty="0">
                <a:latin typeface="Arial Black" pitchFamily="34" charset="0"/>
              </a:rPr>
              <a:t> boğar,</a:t>
            </a:r>
          </a:p>
          <a:p>
            <a:r>
              <a:rPr lang="tr-TR" sz="1050" dirty="0">
                <a:latin typeface="Arial Black" pitchFamily="34" charset="0"/>
              </a:rPr>
              <a:t>"Medeniyet!" dediğin tek dişi kalmış canavar?</a:t>
            </a:r>
          </a:p>
          <a:p>
            <a:endParaRPr lang="tr-TR" sz="1050" dirty="0">
              <a:latin typeface="Arial Black" pitchFamily="34" charset="0"/>
            </a:endParaRPr>
          </a:p>
          <a:p>
            <a:pPr lvl="0"/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Arkadaş! Yurduma alçakları uğratma sakın;</a:t>
            </a:r>
          </a:p>
          <a:p>
            <a:pPr lvl="0"/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Siper et gövdeni, dursun bu </a:t>
            </a:r>
            <a:r>
              <a:rPr lang="tr-TR" sz="1050" dirty="0" err="1">
                <a:solidFill>
                  <a:prstClr val="black"/>
                </a:solidFill>
                <a:latin typeface="Arial Black" pitchFamily="34" charset="0"/>
              </a:rPr>
              <a:t>hayâsızca</a:t>
            </a:r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 akın.</a:t>
            </a:r>
          </a:p>
          <a:p>
            <a:pPr lvl="0"/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Doğacaktır sana </a:t>
            </a:r>
            <a:r>
              <a:rPr lang="tr-TR" sz="1050" dirty="0" err="1">
                <a:solidFill>
                  <a:prstClr val="black"/>
                </a:solidFill>
                <a:latin typeface="Arial Black" pitchFamily="34" charset="0"/>
              </a:rPr>
              <a:t>va’dettiği</a:t>
            </a:r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 günler Hakk’ın…</a:t>
            </a:r>
          </a:p>
          <a:p>
            <a:pPr lvl="0"/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Kim bilir, belki yarın… belki yarından da yakın.</a:t>
            </a:r>
          </a:p>
          <a:p>
            <a:endParaRPr lang="tr-TR" sz="1000" dirty="0">
              <a:latin typeface="Arial Black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23458" y="1712527"/>
            <a:ext cx="3665517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Bastığın yerleri "toprak!" diyerek geçme, tanı!</a:t>
            </a:r>
          </a:p>
          <a:p>
            <a:pPr lvl="0"/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Düşün altındaki binlerce kefensiz yatanı.</a:t>
            </a:r>
          </a:p>
          <a:p>
            <a:pPr lvl="0"/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Sen </a:t>
            </a:r>
            <a:r>
              <a:rPr lang="tr-TR" sz="1050" dirty="0" err="1">
                <a:solidFill>
                  <a:prstClr val="black"/>
                </a:solidFill>
                <a:latin typeface="Arial Black" pitchFamily="34" charset="0"/>
              </a:rPr>
              <a:t>şehîd</a:t>
            </a:r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 oğlusun, incitme, yazıktır atanı;</a:t>
            </a:r>
          </a:p>
          <a:p>
            <a:pPr lvl="0"/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Verme, </a:t>
            </a:r>
            <a:r>
              <a:rPr lang="tr-TR" sz="1050" dirty="0" err="1">
                <a:solidFill>
                  <a:prstClr val="black"/>
                </a:solidFill>
                <a:latin typeface="Arial Black" pitchFamily="34" charset="0"/>
              </a:rPr>
              <a:t>dünyâları</a:t>
            </a:r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 alsan da, bu cennet vatanı.</a:t>
            </a:r>
          </a:p>
          <a:p>
            <a:pPr lvl="0"/>
            <a:endParaRPr lang="tr-TR" sz="1050" dirty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Kim bu cennet vatanın uğruna olmaz ki </a:t>
            </a:r>
            <a:r>
              <a:rPr lang="tr-TR" sz="1050" dirty="0" err="1">
                <a:solidFill>
                  <a:prstClr val="black"/>
                </a:solidFill>
                <a:latin typeface="Arial Black" pitchFamily="34" charset="0"/>
              </a:rPr>
              <a:t>fedâ</a:t>
            </a:r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?</a:t>
            </a:r>
          </a:p>
          <a:p>
            <a:pPr lvl="0"/>
            <a:r>
              <a:rPr lang="tr-TR" sz="1050" dirty="0" err="1">
                <a:solidFill>
                  <a:prstClr val="black"/>
                </a:solidFill>
                <a:latin typeface="Arial Black" pitchFamily="34" charset="0"/>
              </a:rPr>
              <a:t>Şühedâ</a:t>
            </a:r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 fışkıracak, toprağı sıksan </a:t>
            </a:r>
            <a:r>
              <a:rPr lang="tr-TR" sz="1050" dirty="0" err="1">
                <a:solidFill>
                  <a:prstClr val="black"/>
                </a:solidFill>
                <a:latin typeface="Arial Black" pitchFamily="34" charset="0"/>
              </a:rPr>
              <a:t>şühedâ</a:t>
            </a:r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!</a:t>
            </a:r>
          </a:p>
          <a:p>
            <a:pPr lvl="0"/>
            <a:r>
              <a:rPr lang="tr-TR" sz="1050" dirty="0" err="1">
                <a:solidFill>
                  <a:prstClr val="black"/>
                </a:solidFill>
                <a:latin typeface="Arial Black" pitchFamily="34" charset="0"/>
              </a:rPr>
              <a:t>Cânı</a:t>
            </a:r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, </a:t>
            </a:r>
            <a:r>
              <a:rPr lang="tr-TR" sz="1050" dirty="0" err="1">
                <a:solidFill>
                  <a:prstClr val="black"/>
                </a:solidFill>
                <a:latin typeface="Arial Black" pitchFamily="34" charset="0"/>
              </a:rPr>
              <a:t>cânânı</a:t>
            </a:r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, bütün varımı alsın da </a:t>
            </a:r>
            <a:r>
              <a:rPr lang="tr-TR" sz="1050" dirty="0" err="1">
                <a:solidFill>
                  <a:prstClr val="black"/>
                </a:solidFill>
                <a:latin typeface="Arial Black" pitchFamily="34" charset="0"/>
              </a:rPr>
              <a:t>Hudâ</a:t>
            </a:r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,</a:t>
            </a:r>
          </a:p>
          <a:p>
            <a:pPr lvl="0"/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Etmesin tek vatanımdan beni </a:t>
            </a:r>
            <a:r>
              <a:rPr lang="tr-TR" sz="1050" dirty="0" err="1">
                <a:solidFill>
                  <a:prstClr val="black"/>
                </a:solidFill>
                <a:latin typeface="Arial Black" pitchFamily="34" charset="0"/>
              </a:rPr>
              <a:t>dünyâda</a:t>
            </a:r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tr-TR" sz="1050" dirty="0" err="1">
                <a:solidFill>
                  <a:prstClr val="black"/>
                </a:solidFill>
                <a:latin typeface="Arial Black" pitchFamily="34" charset="0"/>
              </a:rPr>
              <a:t>cüdâ</a:t>
            </a:r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.</a:t>
            </a:r>
          </a:p>
          <a:p>
            <a:pPr lvl="0"/>
            <a:endParaRPr lang="tr-TR" sz="1050" dirty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Ruhumun senden, İlâhî, şudur ancak emeli:</a:t>
            </a:r>
          </a:p>
          <a:p>
            <a:pPr lvl="0"/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Değmesin </a:t>
            </a:r>
            <a:r>
              <a:rPr lang="tr-TR" sz="1050" dirty="0" err="1">
                <a:solidFill>
                  <a:prstClr val="black"/>
                </a:solidFill>
                <a:latin typeface="Arial Black" pitchFamily="34" charset="0"/>
              </a:rPr>
              <a:t>ma’bedimin</a:t>
            </a:r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 göğsüne </a:t>
            </a:r>
            <a:r>
              <a:rPr lang="tr-TR" sz="1050" dirty="0" err="1">
                <a:solidFill>
                  <a:prstClr val="black"/>
                </a:solidFill>
                <a:latin typeface="Arial Black" pitchFamily="34" charset="0"/>
              </a:rPr>
              <a:t>nâ</a:t>
            </a:r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-mahrem eli!</a:t>
            </a:r>
          </a:p>
          <a:p>
            <a:pPr lvl="0"/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Bu ezanlar-ki </a:t>
            </a:r>
            <a:r>
              <a:rPr lang="tr-TR" sz="1050" dirty="0" err="1">
                <a:solidFill>
                  <a:prstClr val="black"/>
                </a:solidFill>
                <a:latin typeface="Arial Black" pitchFamily="34" charset="0"/>
              </a:rPr>
              <a:t>şehâdetleri</a:t>
            </a:r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tr-TR" sz="1050" dirty="0" err="1">
                <a:solidFill>
                  <a:prstClr val="black"/>
                </a:solidFill>
                <a:latin typeface="Arial Black" pitchFamily="34" charset="0"/>
              </a:rPr>
              <a:t>dînin</a:t>
            </a:r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 temeli</a:t>
            </a:r>
          </a:p>
          <a:p>
            <a:pPr lvl="0"/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Ebedî yurdumun üstünde benim inlemeli</a:t>
            </a:r>
          </a:p>
          <a:p>
            <a:pPr lvl="0"/>
            <a:endParaRPr lang="tr-TR" sz="1050" dirty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O zaman </a:t>
            </a:r>
            <a:r>
              <a:rPr lang="tr-TR" sz="1050" dirty="0" err="1">
                <a:solidFill>
                  <a:prstClr val="black"/>
                </a:solidFill>
                <a:latin typeface="Arial Black" pitchFamily="34" charset="0"/>
              </a:rPr>
              <a:t>vecd</a:t>
            </a:r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 ile bin secde eder –varsa- taşım;</a:t>
            </a:r>
          </a:p>
          <a:p>
            <a:pPr lvl="0"/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Her </a:t>
            </a:r>
            <a:r>
              <a:rPr lang="tr-TR" sz="1050" dirty="0" err="1">
                <a:solidFill>
                  <a:prstClr val="black"/>
                </a:solidFill>
                <a:latin typeface="Arial Black" pitchFamily="34" charset="0"/>
              </a:rPr>
              <a:t>cerîhamdan</a:t>
            </a:r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, İlâhî, boşanıp kanlı yaşım,</a:t>
            </a:r>
          </a:p>
          <a:p>
            <a:pPr lvl="0"/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Fışkırır </a:t>
            </a:r>
            <a:r>
              <a:rPr lang="tr-TR" sz="1050" dirty="0" err="1">
                <a:solidFill>
                  <a:prstClr val="black"/>
                </a:solidFill>
                <a:latin typeface="Arial Black" pitchFamily="34" charset="0"/>
              </a:rPr>
              <a:t>rûh</a:t>
            </a:r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-i </a:t>
            </a:r>
            <a:r>
              <a:rPr lang="tr-TR" sz="1050" dirty="0" err="1">
                <a:solidFill>
                  <a:prstClr val="black"/>
                </a:solidFill>
                <a:latin typeface="Arial Black" pitchFamily="34" charset="0"/>
              </a:rPr>
              <a:t>mücerred</a:t>
            </a:r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 gibi yerden na’şım;</a:t>
            </a:r>
          </a:p>
          <a:p>
            <a:pPr lvl="0"/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O zaman yükselerek Arş’a değer, belki başım.</a:t>
            </a:r>
          </a:p>
          <a:p>
            <a:pPr lvl="0"/>
            <a:endParaRPr lang="tr-TR" sz="1050" dirty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Dalgalan sen de şafaklar gibi ey şanlı hilâl;</a:t>
            </a:r>
          </a:p>
          <a:p>
            <a:pPr lvl="0"/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Olsun artık dökülen kanlarımın hepsi helâl.</a:t>
            </a:r>
          </a:p>
          <a:p>
            <a:pPr lvl="0"/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Ebediyen sana yok, ırkıma yok izmihlâl:</a:t>
            </a:r>
          </a:p>
          <a:p>
            <a:pPr lvl="0"/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Hakkıdır, hür yaşamış bayrağımın hürriyet;</a:t>
            </a:r>
          </a:p>
          <a:p>
            <a:pPr lvl="0"/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Hakkıdır, Hakk’a tapan milletimin istiklâl!</a:t>
            </a:r>
          </a:p>
          <a:p>
            <a:pPr lvl="0"/>
            <a:endParaRPr lang="tr-TR" sz="1050" dirty="0">
              <a:solidFill>
                <a:prstClr val="black"/>
              </a:solidFill>
              <a:latin typeface="Arial Black" pitchFamily="34" charset="0"/>
            </a:endParaRPr>
          </a:p>
          <a:p>
            <a:pPr lvl="0" algn="r"/>
            <a:r>
              <a:rPr lang="tr-TR" sz="1050" dirty="0">
                <a:solidFill>
                  <a:prstClr val="black"/>
                </a:solidFill>
                <a:latin typeface="Arial Black" pitchFamily="34" charset="0"/>
              </a:rPr>
              <a:t>MEHMET AKİF ERSOY</a:t>
            </a:r>
          </a:p>
        </p:txBody>
      </p:sp>
      <p:sp>
        <p:nvSpPr>
          <p:cNvPr id="9" name="Dikdörtgen 8"/>
          <p:cNvSpPr/>
          <p:nvPr/>
        </p:nvSpPr>
        <p:spPr>
          <a:xfrm>
            <a:off x="680849" y="570564"/>
            <a:ext cx="32195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İSTİKLAL MARŞI</a:t>
            </a:r>
            <a:endParaRPr lang="tr-T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D32E8E3-28E9-4C99-9A32-DA367C64B5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07" y="-67723"/>
            <a:ext cx="1435597" cy="14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37198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pPr/>
              <a:t>4</a:t>
            </a:fld>
            <a:endParaRPr lang="tr-TR" dirty="0"/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829059"/>
              </p:ext>
            </p:extLst>
          </p:nvPr>
        </p:nvGraphicFramePr>
        <p:xfrm>
          <a:off x="564077" y="1407887"/>
          <a:ext cx="10764323" cy="4906656"/>
        </p:xfrm>
        <a:graphic>
          <a:graphicData uri="http://schemas.openxmlformats.org/drawingml/2006/table">
            <a:tbl>
              <a:tblPr firstRow="1" firstCol="1" bandRow="1"/>
              <a:tblGrid>
                <a:gridCol w="1045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3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9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14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67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28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99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60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36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İLİ 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İstanbul 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İLÇESİ  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Silivri 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ADRES </a:t>
                      </a:r>
                      <a:endParaRPr lang="tr-TR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Alibey</a:t>
                      </a:r>
                      <a:r>
                        <a:rPr lang="tr-TR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Mahallesi Başkomutan Caddesi No:77  Silivri - İstanbul 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WEB ADRES 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http://silivri.meb.gov.tr 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11">
                <a:tc rowSpan="2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502"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Derslik Sayısı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1500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304">
                <a:tc rowSpan="2" gridSpan="2">
                  <a:txBody>
                    <a:bodyPr/>
                    <a:lstStyle/>
                    <a:p>
                      <a:r>
                        <a:rPr lang="tr-TR" sz="1400" b="1" dirty="0">
                          <a:latin typeface="Times New Roman" pitchFamily="18" charset="0"/>
                          <a:cs typeface="Times New Roman" pitchFamily="18" charset="0"/>
                        </a:rPr>
                        <a:t>Bina</a:t>
                      </a:r>
                      <a:r>
                        <a:rPr lang="tr-TR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Yapım Yılı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1946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858">
                <a:tc gridSpan="2" vMerge="1">
                  <a:txBody>
                    <a:bodyPr/>
                    <a:lstStyle/>
                    <a:p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Resmi Kurum Personel Sayısı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1949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858"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Hizmete Giriş Yılı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1983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Derslik Başına Düşen Öğrenci Sayısı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858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Anaokulu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tr-TR" sz="1400"/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Ortaokul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51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Arsa Yüzölçümü  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1837,81 m²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İlkokul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sz="1400" b="1" dirty="0">
                          <a:latin typeface="Times New Roman" pitchFamily="18" charset="0"/>
                          <a:cs typeface="Times New Roman" pitchFamily="18" charset="0"/>
                        </a:rPr>
                        <a:t>Lise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858"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Bina Yüzölçümü   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780 m²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tr-TR" sz="1400" b="1" dirty="0"/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0738">
                <a:tc gridSpan="2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İLETİŞİM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6119"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Isınma Şekli         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Doğalgaz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5790">
                <a:tc gridSpan="2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E-POSTA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silivri34@meb.gov.tr  </a:t>
                      </a:r>
                      <a:endParaRPr kumimoji="0" lang="tr-T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7005"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İdareci Oda Sayısı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r-TR" sz="14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8449">
                <a:tc gridSpan="2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TELEFON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(0212) 727 25 77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4345"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Toplantı Salonu  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r-TR" sz="14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71871">
                <a:tc gridSpan="2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FAKS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(0212) 727 25 76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51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Büro Sayısı          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677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Okul / Kurum Sayısı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  <a:p>
                      <a:endParaRPr lang="tr-TR" sz="1400" dirty="0"/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r"/>
                      <a:r>
                        <a:rPr lang="tr-TR" sz="1400" b="1" dirty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/ </a:t>
                      </a:r>
                      <a:r>
                        <a:rPr lang="tr-TR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memsilivri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239" y="1378860"/>
            <a:ext cx="5109029" cy="1915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User\Desktop\E.B.A\toppng.com-facebook-twitter-instagram-logo-hd-455x13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044" y="5959656"/>
            <a:ext cx="689431" cy="2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ikdörtgen 14"/>
          <p:cNvSpPr/>
          <p:nvPr/>
        </p:nvSpPr>
        <p:spPr>
          <a:xfrm>
            <a:off x="1199411" y="833869"/>
            <a:ext cx="90247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57515">
                      <a:srgbClr val="000000"/>
                    </a:gs>
                    <a:gs pos="5700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57000">
                      <a:schemeClr val="tx1"/>
                    </a:gs>
                    <a:gs pos="56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SİLİVRİ İLÇE MİLLİ EĞİTİM MÜDÜRLÜĞÜ </a:t>
            </a:r>
            <a:endParaRPr lang="tr-TR" sz="28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57515">
                    <a:srgbClr val="000000"/>
                  </a:gs>
                  <a:gs pos="57000">
                    <a:srgbClr val="000000">
                      <a:tint val="92000"/>
                      <a:shade val="100000"/>
                      <a:satMod val="150000"/>
                    </a:srgbClr>
                  </a:gs>
                  <a:gs pos="57000">
                    <a:schemeClr val="tx1"/>
                  </a:gs>
                  <a:gs pos="56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62E5D3E9-56A7-4AC6-9EC5-F833D2A8E9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07" y="-67723"/>
            <a:ext cx="1435597" cy="14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6326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pPr/>
              <a:t>5</a:t>
            </a:fld>
            <a:endParaRPr lang="tr-TR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765135"/>
              </p:ext>
            </p:extLst>
          </p:nvPr>
        </p:nvGraphicFramePr>
        <p:xfrm>
          <a:off x="897879" y="966853"/>
          <a:ext cx="10396242" cy="5282595"/>
        </p:xfrm>
        <a:graphic>
          <a:graphicData uri="http://schemas.openxmlformats.org/drawingml/2006/table">
            <a:tbl>
              <a:tblPr firstRow="1" firstCol="1" bandRow="1"/>
              <a:tblGrid>
                <a:gridCol w="425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4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1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7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21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599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99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92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04104">
                <a:tc rowSpan="7"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  <a:ea typeface="Calibri"/>
                          <a:cs typeface="Times New Roman"/>
                        </a:rPr>
                        <a:t>Silivri İlçe Milli Eğitim Müdürlüğü 1983 yılında kurulmuştur. İlk olarak Kaymakamlık Binasında hizmet vermeye başlamıştır. 1998 yılında şu anki binasına taşınmış olup hizmet vermeye bu binada devam etmektedir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PERSONEL DURUMU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628">
                <a:tc gridSpan="4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UNVAN ADI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NORM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MEVCUT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531">
                <a:tc gridSpan="4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İLÇE MİLLİ EĞİTİM MÜDÜRÜ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104">
                <a:tc gridSpan="4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ŞUBE MÜDÜRÜ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104">
                <a:tc gridSpan="4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PROGRAMCI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0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104">
                <a:tc gridSpan="4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USTA ÖĞRETİCİ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0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104">
                <a:tc gridSpan="4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ŞEF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9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104">
                <a:tc rowSpan="2"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İLÇE MİLLİ EĞİTİM MÜDÜRLÜĞÜNÜN KURULUŞUNDAN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BU GÜNE KADAR GÖREV YAPAN MÜDÜRLER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V.H.K.İŞLETMENİ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18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851">
                <a:tc gridSpan="4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MEMUR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6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ADI SOYADI</a:t>
                      </a:r>
                      <a:endParaRPr lang="tr-T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HİZMET YILLARI</a:t>
                      </a:r>
                      <a:endParaRPr lang="tr-T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AMBAR MEMURU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0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Ahmet  ÇAKIR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1983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1985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BİLGİSAYAR İŞLETMENİ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3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Nahit  ÖZTÜRK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1985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1986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TEKNİSYEN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Hamdi KAHRAMAN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1986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1987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TEKNİSYEN YARDIMCISI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2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Halis  SEZGİN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1987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1988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SAYMAN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0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098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SOSYAL ÇALIŞMACI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0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522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Hamdi  KAHRAMAN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1988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1990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539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PSİKOLOG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0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8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Turgut  SAYGIN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1990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1997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62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Ferşat</a:t>
                      </a: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AYAR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1997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2003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HEMŞİRE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101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AŞÇI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0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8308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Halis  İŞLER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2003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2010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495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KALORİFERCİ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0</a:t>
                      </a:r>
                      <a:endParaRPr lang="tr-TR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491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İkram  KAYAPINAR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2010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410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ŞOFÖR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8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Ahmet AY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BEKÇİ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0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410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Zekeriya ARTAR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----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HİZMETLİ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82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33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861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TOPLAM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130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79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9" marR="61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14" name="Dikdörtgen 13"/>
          <p:cNvSpPr/>
          <p:nvPr/>
        </p:nvSpPr>
        <p:spPr>
          <a:xfrm>
            <a:off x="1199410" y="384276"/>
            <a:ext cx="90247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spc="300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57515">
                      <a:srgbClr val="000000"/>
                    </a:gs>
                    <a:gs pos="5700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57000">
                      <a:schemeClr val="tx1"/>
                    </a:gs>
                    <a:gs pos="56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TARİHÇE</a:t>
            </a:r>
            <a:endParaRPr lang="tr-TR" sz="2800" b="1" cap="none" spc="30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57515">
                    <a:srgbClr val="000000"/>
                  </a:gs>
                  <a:gs pos="57000">
                    <a:srgbClr val="000000">
                      <a:tint val="92000"/>
                      <a:shade val="100000"/>
                      <a:satMod val="150000"/>
                    </a:srgbClr>
                  </a:gs>
                  <a:gs pos="57000">
                    <a:schemeClr val="tx1"/>
                  </a:gs>
                  <a:gs pos="56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360D5E9-982D-4062-B062-A7A1BB3175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07" y="-67723"/>
            <a:ext cx="1435597" cy="14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41571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10541906" y="6090871"/>
            <a:ext cx="973667" cy="274320"/>
          </a:xfrm>
        </p:spPr>
        <p:txBody>
          <a:bodyPr/>
          <a:lstStyle/>
          <a:p>
            <a:fld id="{1245D3CE-751A-4D80-9D10-2E5F09B98919}" type="slidenum">
              <a:rPr lang="tr-TR" smtClean="0"/>
              <a:pPr/>
              <a:t>6</a:t>
            </a:fld>
            <a:endParaRPr lang="tr-TR" dirty="0"/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436861"/>
              </p:ext>
            </p:extLst>
          </p:nvPr>
        </p:nvGraphicFramePr>
        <p:xfrm>
          <a:off x="676427" y="452817"/>
          <a:ext cx="10624457" cy="6271925"/>
        </p:xfrm>
        <a:graphic>
          <a:graphicData uri="http://schemas.openxmlformats.org/drawingml/2006/table">
            <a:tbl>
              <a:tblPr/>
              <a:tblGrid>
                <a:gridCol w="210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7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88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051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7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39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9785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3716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9152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2929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79665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RESMİ KURUMLAR</a:t>
                      </a:r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665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2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İLKOKUL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2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ORTAOKUL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18"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İLK/ORTAOKUL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18"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LİSE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13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ABDULLAH - ALİYE CAN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BEYCİLER MUKADDES SÖNMEZ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BEYCİLER MUKADDES SÖNMEZ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75. YIL CUMHURİYET İLKOKULU/ORTAOKULU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DEĞİRMENKÖY İMKB ÇOK PROGRAMLI ANADOLU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213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ERGUVAN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BÜYÜKÇAVUŞLU MEHMET AKİF ERSOY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BÜYÜK ÇAVUŞLU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80. YIL CUMHURİYET İLKOKULU/ORTAOKULU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GÜMÜŞYAKA ANADOLU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213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PROF.DR.BESİM ÜSTÜNEL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BÜYÜK ÇAVUŞLU 60. YIL CUMHURİYET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DEĞİRMENKÖY ATATÜRK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AKÖREN ÜMİT AKSUN  İLKOKULU /ORTAOKULU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HASAN SABRİYE GÜMÜŞ ANADOLU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213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ŞERİFE BALDÖKTÜ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ÇELTİK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ÇAYIRDERE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ALİPAŞA FETHİ ERKOÇ  İLKOKULU /ORTAOKULU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İBRAHİM YİRİK MESLEKİ VE TEKNİK ANADOLU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213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İBRAHİM EMİNE AKÇAY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DEĞİRMENKÖY FEVZİ PAŞA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ERTUĞRUL GAZİ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BÜYÜK KILIÇLI  İLKOKULU /ORTAOKULU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PROF. DR. FUAT SEZGİN FEN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213">
                <a:tc rowSpan="16" gridSpan="2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16" h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GAZİ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GAZİ İMAM HATİP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DANAMANDIRA İLKOKULU /ORTAOKULU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SELİMPAŞA ANADOLU İMAM HATİP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586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GÜMÜŞYAKA HACI AHMET SALİHA ÖLÇER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GÜMÜŞYAKA ORTAOKULU</a:t>
                      </a:r>
                    </a:p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FENERKÖY İLKOKULU/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ATATÜRK ANADOLU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139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SELİMPAŞA İMKB MESLEKİ VE TEKNİK ANADOLU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101098"/>
                  </a:ext>
                </a:extLst>
              </a:tr>
              <a:tr h="238285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HASAN ÖZVARNALI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YUNUS EMRE İMAM HATİP ORTAOKULU</a:t>
                      </a:r>
                    </a:p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GAZİTEPE İLKOKULU/ORTAOKULU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SELİMPAŞA İMKB MESLEKİ VE TEKNİK ANADOLU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440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SİLİVRİ ANADOLU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194178"/>
                  </a:ext>
                </a:extLst>
              </a:tr>
              <a:tr h="469528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NURULLAH BALDÖKTÜ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ORTAKÖY SEZİN ÖZTAŞ ORTAOKULU</a:t>
                      </a:r>
                    </a:p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İRFAN SIRDAŞ AİLE EĞİTİM VAKFI İLKOKULU /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SİLİVRİ YUSUF SARIBEKİR MESLEKİ VE TEKNİK ANADOLU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213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ORTAKÖY SEZİN ÖZTAŞ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SELİMPAŞA AHMET ZİYLAN ORTAOKULU</a:t>
                      </a:r>
                    </a:p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NAMIK KEMAL İLKOKULU/ORTAOKULU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SİLİVRİ NECİP SARIBEKİR MES. VE TEKNİK ANADOLU LİS.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6213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PİRİ MEHMET PAŞA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SİLİVRİ ORTAOKULU</a:t>
                      </a:r>
                    </a:p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ŞEHİT OLCAY ÖZCAN İLKOKULU/ORTAOKULU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ŞERİFE BALDÖKTÜ MESLEKİ VE TEKNİK ANADOLU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6213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SAYALAR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ÇAĞRIBEY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KAVAKLI İLKOKULU/ORTAOKULU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TOKİ CUMHURİYET ANADOLU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864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SELİMPAŞA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 gridSpan="2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MİMAR SİNAN İLKOKULU/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8349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SİLİVRİ KIZ ANADOLU İMAM HATİP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447781"/>
                  </a:ext>
                </a:extLst>
              </a:tr>
              <a:tr h="121432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SEVİM AVNİ ÇOĞAL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SİLİVRİ FATİH İLKOKULU/ORTAOKULU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SİLİVRİ KIZ ANADOLU İMAM HATİP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tr-TR" dirty="0"/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YAVUZ SELİM İLKOKULU</a:t>
                      </a:r>
                      <a:endParaRPr lang="tr-TR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OĞUZ ARAL İLK/ORTAOKULU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518017"/>
                  </a:ext>
                </a:extLst>
              </a:tr>
              <a:tr h="299801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YAVUZ SELİM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 vMerge="1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İBB ABDÜLEZEL PAŞA İLK/ORTAOKULU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ŞEHİT EMRE SARITAŞ AND.İMAM HATİP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269"/>
                  </a:ext>
                </a:extLst>
              </a:tr>
              <a:tr h="133744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TURGUT REİS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416827"/>
                  </a:ext>
                </a:extLst>
              </a:tr>
              <a:tr h="287180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482794"/>
                  </a:ext>
                </a:extLst>
              </a:tr>
            </a:tbl>
          </a:graphicData>
        </a:graphic>
      </p:graphicFrame>
      <p:sp>
        <p:nvSpPr>
          <p:cNvPr id="14" name="Dikdörtgen 13"/>
          <p:cNvSpPr/>
          <p:nvPr/>
        </p:nvSpPr>
        <p:spPr>
          <a:xfrm>
            <a:off x="1643199" y="80763"/>
            <a:ext cx="90247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57515">
                      <a:srgbClr val="000000"/>
                    </a:gs>
                    <a:gs pos="5700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57000">
                      <a:schemeClr val="tx1"/>
                    </a:gs>
                    <a:gs pos="56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OKUL VE KURUMLAR LİSTESİ-1</a:t>
            </a:r>
            <a:endParaRPr lang="tr-TR" sz="28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57515">
                    <a:srgbClr val="000000"/>
                  </a:gs>
                  <a:gs pos="57000">
                    <a:srgbClr val="000000">
                      <a:tint val="92000"/>
                      <a:shade val="100000"/>
                      <a:satMod val="150000"/>
                    </a:srgbClr>
                  </a:gs>
                  <a:gs pos="57000">
                    <a:schemeClr val="tx1"/>
                  </a:gs>
                  <a:gs pos="56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BB99FEE-A536-4DE8-A046-1040BC79747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07" y="-67723"/>
            <a:ext cx="1435597" cy="14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18164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pPr/>
              <a:t>7</a:t>
            </a:fld>
            <a:endParaRPr lang="tr-TR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36513"/>
              </p:ext>
            </p:extLst>
          </p:nvPr>
        </p:nvGraphicFramePr>
        <p:xfrm>
          <a:off x="393894" y="476961"/>
          <a:ext cx="11417104" cy="5963069"/>
        </p:xfrm>
        <a:graphic>
          <a:graphicData uri="http://schemas.openxmlformats.org/drawingml/2006/table">
            <a:tbl>
              <a:tblPr/>
              <a:tblGrid>
                <a:gridCol w="272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5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52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11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167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8622">
                <a:tc>
                  <a:txBody>
                    <a:bodyPr/>
                    <a:lstStyle/>
                    <a:p>
                      <a:pPr algn="l" fontAlgn="b"/>
                      <a:endParaRPr lang="tr-TR" sz="11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BAĞLI KURUMLAR</a:t>
                      </a:r>
                      <a:endParaRPr lang="tr-TR" sz="11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l" fontAlgn="b"/>
                      <a:endParaRPr lang="tr-TR" sz="11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tr-TR" sz="11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tr-TR" sz="11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tr-TR" sz="11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tr-TR" sz="11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tr-TR" sz="11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tr-TR" sz="11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tr-TR" sz="11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tr-TR" sz="11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tr-TR" sz="11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tr-TR" sz="11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tr-TR" sz="11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tr-TR" sz="11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tr-TR" sz="11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KURUMLAR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8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50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SİLİVRİ REHBERLİK ARAŞTIRMA MERKEZİ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ANAOKULLAR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ORTAOKULLAR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29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SİLİVRİ HALK EĞİTİMİ MERKEZİ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ARTI YAŞAM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MEKTEBİM ORTAOKULU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68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SİLİVRİ İMKB MESLEKİ EĞİTİM MERKEZİ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AYDEDE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MEVA ORTAOKULU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86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SİLİVRİ AKŞAM SANAT OKULU (ÖĞRETMENEVİ)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BAĞLAR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ODAK ORTAOKULU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86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tr-TR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SİLİVRİ ADALET </a:t>
                      </a:r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MESLEKİ EĞİTİM MERKEZİ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ÖZEL ÇİLLİ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FİNAL ORTAOKULU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860">
                <a:tc>
                  <a:txBody>
                    <a:bodyPr/>
                    <a:lstStyle/>
                    <a:p>
                      <a:pPr algn="l" fontAlgn="b"/>
                      <a:endParaRPr lang="tr-TR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EĞT.VE</a:t>
                      </a:r>
                      <a:r>
                        <a:rPr lang="tr-TR" sz="1100" b="1" i="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REH-İŞ UYG.MRKZ</a:t>
                      </a:r>
                      <a:endParaRPr lang="tr-TR" sz="11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>
                        <a:lnSpc>
                          <a:spcPct val="100000"/>
                        </a:lnSpc>
                      </a:pPr>
                      <a:endParaRPr lang="tr-TR" sz="11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ŞİRİN YUVAM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SİLİVRİ BİLİMSEL ÇİZGİ ORTAOKULU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978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LİONS</a:t>
                      </a:r>
                      <a:r>
                        <a:rPr lang="tr-TR" sz="1100" b="1" i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LEO DER.E.IBAK ÖZ.İŞ.UYG.MRK</a:t>
                      </a:r>
                      <a:endParaRPr lang="tr-TR" sz="11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ÖZEL EĞT.VE REH-İŞ UYG.MRKZ</a:t>
                      </a:r>
                      <a:endParaRPr kumimoji="0" lang="tr-TR" sz="1100" b="1" i="0" u="none" strike="noStrike" kern="1200" cap="none" spc="0" normalizeH="0" baseline="0" noProof="0" dirty="0">
                        <a:ln>
                          <a:solidFill>
                            <a:prstClr val="white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ALİPAŞA ŞİRİN YUVAM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KOREAN SCHOOL İNTERNATİONAL</a:t>
                      </a:r>
                      <a:r>
                        <a:rPr lang="tr-TR" sz="1100" b="1" i="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MİLLETLER ARASI ORTAOKULU</a:t>
                      </a:r>
                      <a:endParaRPr lang="tr-TR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641">
                <a:tc rowSpan="3"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ABDULLAH</a:t>
                      </a:r>
                      <a:r>
                        <a:rPr lang="tr-TR" sz="1100" b="1" i="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BİLGİNGÜLLÜOĞLU Ö.E.M.OKULU</a:t>
                      </a:r>
                      <a:endParaRPr lang="tr-TR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DEĞİRMENKÖY ŞİRİN YUVAM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LİSELER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762"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tr-TR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MEKTEBİM MES.TEK.AND.LİSESİ</a:t>
                      </a:r>
                      <a:endParaRPr lang="tr-TR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0243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tr-TR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MEKTEBİM FEN LİSESİ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954307"/>
                  </a:ext>
                </a:extLst>
              </a:tr>
              <a:tr h="168622">
                <a:tc rowSpan="3"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SİLİVRİ BİLİM VE SANAT MERKEZİ (BİLSEM)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ÖZEL SİLİVRİ ŞEBNEM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7577"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SİLİVRİ ÇINAR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23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r-TR" sz="11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MEKTEBİM ANADOLU LİSESİ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967392"/>
                  </a:ext>
                </a:extLst>
              </a:tr>
              <a:tr h="220068">
                <a:tc rowSpan="10" gridSpan="2">
                  <a:txBody>
                    <a:bodyPr/>
                    <a:lstStyle/>
                    <a:p>
                      <a:pPr algn="l" fontAlgn="b"/>
                      <a:endParaRPr lang="tr-TR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tr-TR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tr-TR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tr-TR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tr-TR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10"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ODAK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068">
                <a:tc gridSpan="2"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DİLEK YETKİN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b="1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tr-TR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SİLİVRİ NAZMİ ARIKAN ANADOLU LİSESİ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471">
                <a:tc gridSpan="2" vMerge="1">
                  <a:txBody>
                    <a:bodyPr/>
                    <a:lstStyle/>
                    <a:p>
                      <a:pPr algn="l" fontAlgn="b"/>
                      <a:endParaRPr lang="tr-TR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b="1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tr-TR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MEVA ANADOLU LİSESİ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6860">
                <a:tc gridSpan="2"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İLKOKULLAR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b="1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tr-TR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SİLİVRİ TARIMSAL ÜRETİM ARAŞTIRMA M. MTAL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7974">
                <a:tc gridSpan="2" vMerge="1">
                  <a:txBody>
                    <a:bodyPr/>
                    <a:lstStyle/>
                    <a:p>
                      <a:pPr algn="l" fontAlgn="b"/>
                      <a:endParaRPr lang="tr-TR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EĞİTİM ADASI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tr-TR" sz="1100" b="1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SİLİVRİ SINAV ANADOLU LİSESİ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3861">
                <a:tc gridSpan="2" vMerge="1">
                  <a:txBody>
                    <a:bodyPr/>
                    <a:lstStyle/>
                    <a:p>
                      <a:pPr algn="l" fontAlgn="b"/>
                      <a:endParaRPr lang="tr-TR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MEKTEBİM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FİNAL ANADOLU LİSESİ</a:t>
                      </a:r>
                    </a:p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6208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r-T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endParaRPr lang="tr-TR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FİNAL ANADOLU LİSESİ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94899"/>
                  </a:ext>
                </a:extLst>
              </a:tr>
              <a:tr h="170652">
                <a:tc gridSpan="2"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SİLİVRİ BİLİMSEL ÇİZGİ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FİNAL ANADOLU LİSESİ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3706">
                <a:tc gridSpan="2" vMerge="1">
                  <a:txBody>
                    <a:bodyPr/>
                    <a:lstStyle/>
                    <a:p>
                      <a:pPr algn="l" fontAlgn="b"/>
                      <a:endParaRPr lang="tr-TR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ODAK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tr-TR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tr-TR" sz="1100" b="1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İSTANBUL YILDIRIM AKŞAM</a:t>
                      </a:r>
                      <a:r>
                        <a:rPr lang="tr-TR" sz="1100" b="1" i="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LİSESİ</a:t>
                      </a:r>
                      <a:endParaRPr lang="tr-TR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MEVA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FİNAL ANADOLU LİSESİ</a:t>
                      </a:r>
                    </a:p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3706">
                <a:tc gridSpan="2">
                  <a:txBody>
                    <a:bodyPr/>
                    <a:lstStyle/>
                    <a:p>
                      <a:pPr algn="l" fontAlgn="b"/>
                      <a:endParaRPr lang="tr-TR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tr-TR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tr-T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KOREAN SCHOOL İNTERNATİONAL</a:t>
                      </a:r>
                      <a:r>
                        <a:rPr lang="tr-TR" sz="1100" b="1" i="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MİLLETLER ARASI LİSESİ</a:t>
                      </a:r>
                      <a:endParaRPr lang="tr-TR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tr-TR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4209987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b"/>
                      <a:endParaRPr lang="tr-TR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FİNAL ANADOLU LİSESİ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8894898"/>
                  </a:ext>
                </a:extLst>
              </a:tr>
            </a:tbl>
          </a:graphicData>
        </a:graphic>
      </p:graphicFrame>
      <p:sp>
        <p:nvSpPr>
          <p:cNvPr id="17" name="Dikdörtgen 16"/>
          <p:cNvSpPr/>
          <p:nvPr/>
        </p:nvSpPr>
        <p:spPr>
          <a:xfrm>
            <a:off x="3179495" y="166208"/>
            <a:ext cx="5833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28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57515">
                      <a:srgbClr val="000000"/>
                    </a:gs>
                    <a:gs pos="5700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57000">
                      <a:prstClr val="black"/>
                    </a:gs>
                    <a:gs pos="56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OKUL VE KURUMLAR LİSTESİ-2</a:t>
            </a:r>
            <a:endParaRPr lang="tr-TR" sz="2800" b="1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57515">
                    <a:srgbClr val="000000"/>
                  </a:gs>
                  <a:gs pos="57000">
                    <a:srgbClr val="000000">
                      <a:tint val="92000"/>
                      <a:shade val="100000"/>
                      <a:satMod val="150000"/>
                    </a:srgbClr>
                  </a:gs>
                  <a:gs pos="57000">
                    <a:prstClr val="black"/>
                  </a:gs>
                  <a:gs pos="56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3841014-0B03-42C6-A768-1FFBB481100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07" y="-67723"/>
            <a:ext cx="1435597" cy="14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67223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pPr/>
              <a:t>8</a:t>
            </a:fld>
            <a:endParaRPr lang="tr-TR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814274"/>
              </p:ext>
            </p:extLst>
          </p:nvPr>
        </p:nvGraphicFramePr>
        <p:xfrm>
          <a:off x="6342742" y="917530"/>
          <a:ext cx="5323592" cy="50512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0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86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MTSK KURSLAR 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SİLİVRİ MOTORLU TAŞIT SÜRÜCÜ KURSU (E-5 ŞB.)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EMNİYET MOTORLU TAŞIT SÜRÜCÜ KURSU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KARDELEN MOTORLU TAŞIT SÜRÜCÜ KURSU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MAŞALACI SÜLÜN MOTORLU TAŞIT SÜRÜCÜ KURSU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SİLİVRİ MOTORLU TAŞIT SÜRÜCÜ KURSU (MERKEZ)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SİLİVRİ MARMARA MOTORLU TAŞIT SÜRÜCÜ KURSU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SİLİVRİ YAVUZ MOTORLU TAŞIT SÜRÜCÜ KURSU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YAPICI MOTORLU TAŞIT SÜRÜCÜ KURSU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METE MOTORLU TAŞIT SÜRÜCÜ KURSU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KAAN MOTORLU TAŞIT SÜRÜCÜ KURSU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186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9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86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MUHTELİF KURSLAR 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ÖZEL YENİ NESİL ÖZEL ÖĞRETİM KURSU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3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REFERANS AKADEMİ ÖZEL ÖĞRETİM KURSU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ÖZEL İDEALİST KİŞİSEL GELİŞİM KURSU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AKTEN DENİZCİLİK EĞİTİM KURSU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ÖZEL SİLİVRİ NAZMİ ARIKAN ÖZEL ÖĞRETİM KURSU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SİLİVRİ MEVA KİŞİSEL GELİŞİM KURSU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SİLİVRİ AMERİKANCA KÜLTÜR YABANCI DİL KURSU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3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ÖZEL SİLİVRİ</a:t>
                      </a:r>
                      <a:r>
                        <a:rPr lang="tr-TR" sz="10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BİREY ÖZEL ÖĞRETİM KURSU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3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ÖZEL UĞUR KİŞİSEL GELİŞİM KURSU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3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ÖZEL ARTI NET KİŞİSEL GELİŞİM KURSU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0041109"/>
                  </a:ext>
                </a:extLst>
              </a:tr>
              <a:tr h="173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ÖZEL BİZ AKADEMİ KİŞİSEL GELİŞİM KURSU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7065512"/>
                  </a:ext>
                </a:extLst>
              </a:tr>
              <a:tr h="173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ÖZEL ÇİZGİ AKADEMİ KİŞİSEL GELİŞİM KURSU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8097169"/>
                  </a:ext>
                </a:extLst>
              </a:tr>
              <a:tr h="173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ÖZEL SİLİVRİ AÇI KİŞİSEL GELİŞİM KURSU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8386612"/>
                  </a:ext>
                </a:extLst>
              </a:tr>
              <a:tr h="173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ÖZEL SİLİVRİ BİREY KİŞİSEL GELİŞİM KURSU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385124"/>
                  </a:ext>
                </a:extLst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575056"/>
              </p:ext>
            </p:extLst>
          </p:nvPr>
        </p:nvGraphicFramePr>
        <p:xfrm>
          <a:off x="525666" y="783653"/>
          <a:ext cx="5631544" cy="52906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9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2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656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RESMİ OKULLARA BAĞLI PANSİYONLAR 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tr-TR" sz="9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PROF.DR.FUAT SEZGİN FEN LİSESİ PANSİYONU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tr-TR" sz="9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SİLİVRİ MESLEKİ VE TEKNİK ANADOLU LİSESİ   PANSİYONU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tr-TR" sz="9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SELİMPAŞA ANADOLU İMAM HATİP LİSESİ PANSİYONU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tr-TR" sz="9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SİLİVRİ KIZ ANADOLU İMAM HATİP LİSESİ PANSİYONU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69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69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ÖZEL REHABİLİTASYON MERKEZLERİ </a:t>
                      </a:r>
                      <a:endParaRPr kumimoji="0" lang="tr-T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tr-TR" sz="9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SİLİVRİ ÖZEL EĞİTİM VE REHABİLİTASYON MERKEZİ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tr-TR" sz="9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AKTİF ÇAĞRIŞIM ÖZEL EĞİTİM VE REHABİLİTASYON MRK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tr-TR" sz="9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MESUT ÇOCUKLAR ÖZEL EĞİTİM VE REHABİLİTASYON MRK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tr-TR" sz="9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ARTI BİR RENK ÖZEL EĞİTİM VE REHABİLİTASYON MRK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ÖZEL SİLİVRİ AYGÜNEŞ ÖZEL EĞİTİM VE REHABİLİTASYON MRK.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8470928"/>
                  </a:ext>
                </a:extLst>
              </a:tr>
              <a:tr h="20569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9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69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YURTLAR 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5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tr-TR" sz="9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SİLİVRİ ORTAÖKUL  ERKEK ÖĞRENCİ YURDU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tr-TR" sz="9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DEĞİRMENKÖY MURADİYE ORTAÖĞ. ERKEK ÖĞR YURDU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5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tr-TR" sz="9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FENERKÖY</a:t>
                      </a:r>
                      <a:r>
                        <a:rPr lang="tr-TR" sz="10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ORTAÖĞRETİM ERKEK ÖĞRENCİ YURDU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5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tr-TR" sz="9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KAVAKLI ORTAÖĞRETİM ERKEK ÖĞRENCİ YURDU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5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tr-TR" sz="9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YAVUZ SELİM ORTAÖĞRETİM ERKEK ÖĞRENCİ YURDU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5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tr-TR" sz="9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BAĞLAR ORTAÖĞRETİM KIZ ÖĞRENCİ YURDU</a:t>
                      </a: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5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ÖZEL DEĞİRMENKÖY ORTAÖĞRETİM KIZ ÖĞRENCİ YURDU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4363190"/>
                  </a:ext>
                </a:extLst>
              </a:tr>
              <a:tr h="205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ÖZEL ALİPAŞA ORTAOKUL KIZ ÖĞRENCİ YURDU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5037816"/>
                  </a:ext>
                </a:extLst>
              </a:tr>
              <a:tr h="20569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569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ÖZEL MESLEKİ YETERLİLİK (SRC) KURSU</a:t>
                      </a:r>
                      <a:endParaRPr kumimoji="0" lang="tr-T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5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tr-TR" sz="9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ÖZEL SİLİVRİ UYAR ULAŞTIRMA HİZM. MES. YETERLİLİK KURSU </a:t>
                      </a:r>
                      <a:endParaRPr kumimoji="0" lang="tr-T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5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tr-TR" sz="9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ÖZEL YAVUZ ULAŞTIRMA HİZM. MES. YETERLİLİK KURSU</a:t>
                      </a:r>
                      <a:endParaRPr kumimoji="0" lang="tr-T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11" name="Dikdörtgen 10"/>
          <p:cNvSpPr/>
          <p:nvPr/>
        </p:nvSpPr>
        <p:spPr>
          <a:xfrm>
            <a:off x="1423590" y="159067"/>
            <a:ext cx="90247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57515">
                      <a:srgbClr val="000000"/>
                    </a:gs>
                    <a:gs pos="5700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57000">
                      <a:schemeClr val="tx1"/>
                    </a:gs>
                    <a:gs pos="56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OKUL VE KURUMLAR LİSTESİ-3</a:t>
            </a:r>
            <a:endParaRPr lang="tr-TR" sz="28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57515">
                    <a:srgbClr val="000000"/>
                  </a:gs>
                  <a:gs pos="57000">
                    <a:srgbClr val="000000">
                      <a:tint val="92000"/>
                      <a:shade val="100000"/>
                      <a:satMod val="150000"/>
                    </a:srgbClr>
                  </a:gs>
                  <a:gs pos="57000">
                    <a:schemeClr val="tx1"/>
                  </a:gs>
                  <a:gs pos="56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84FB33B8-86AF-4721-AB07-71850D1E4C4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07" y="-67723"/>
            <a:ext cx="1435597" cy="14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92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D3CE-751A-4D80-9D10-2E5F09B98919}" type="slidenum">
              <a:rPr lang="tr-TR" smtClean="0"/>
              <a:pPr/>
              <a:t>9</a:t>
            </a:fld>
            <a:endParaRPr lang="tr-TR" dirty="0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551168"/>
              </p:ext>
            </p:extLst>
          </p:nvPr>
        </p:nvGraphicFramePr>
        <p:xfrm>
          <a:off x="478971" y="1291772"/>
          <a:ext cx="5472451" cy="5216569"/>
        </p:xfrm>
        <a:graphic>
          <a:graphicData uri="http://schemas.openxmlformats.org/drawingml/2006/table">
            <a:tbl>
              <a:tblPr/>
              <a:tblGrid>
                <a:gridCol w="4162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9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3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TÜRLERİNE GÖRE RESMİ/ÖZEL OKUL SAYILARI </a:t>
                      </a:r>
                    </a:p>
                  </a:txBody>
                  <a:tcPr marL="91430" marR="91430"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OKUL KURUM TÜRÜ</a:t>
                      </a:r>
                    </a:p>
                  </a:txBody>
                  <a:tcPr marL="91430" marR="91430"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TOPLAM</a:t>
                      </a:r>
                    </a:p>
                  </a:txBody>
                  <a:tcPr marL="91430" marR="91430" marT="45725" marB="4572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ANAOKULU</a:t>
                      </a:r>
                    </a:p>
                  </a:txBody>
                  <a:tcPr marL="91430" marR="91430"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0" marR="91430" marT="45725" marB="4572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İLKOKULLAR</a:t>
                      </a:r>
                    </a:p>
                  </a:txBody>
                  <a:tcPr marL="91430" marR="91430"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1430" marR="91430" marT="45725" marB="4572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ORTAOKULLAR (3 İMAM HATİP ORTAOKULU)</a:t>
                      </a:r>
                    </a:p>
                  </a:txBody>
                  <a:tcPr marL="91430" marR="91430"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tr-TR" alt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5" marB="4572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İLKOKUL ORTAOKUL </a:t>
                      </a:r>
                    </a:p>
                  </a:txBody>
                  <a:tcPr marL="91430" marR="91430"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tr-TR" alt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5" marB="4572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LİSE (5 Anadolu Lisesi, 6 MTAL, 2 Anadolu İHL, 1 Fen Lisesi)</a:t>
                      </a:r>
                    </a:p>
                  </a:txBody>
                  <a:tcPr marL="91430" marR="91430"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tr-TR" alt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5" marB="4572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DİĞER KURUMLAR (Öğretmenevi, ASO, Halk Eğitim Merkezi., Mesleki Eğitim Merkezi, Rehberlik ve Araştırma Merkezi Özel Eğitim Okulu, Adalet Meslek Okulu)</a:t>
                      </a:r>
                    </a:p>
                  </a:txBody>
                  <a:tcPr marL="91430" marR="91430"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tr-TR" alt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5" marB="4572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TOPLAM</a:t>
                      </a:r>
                      <a:endParaRPr kumimoji="0" lang="tr-TR" alt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91430" marR="91430" marT="45725" marB="4572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 ANAOKULU</a:t>
                      </a:r>
                    </a:p>
                  </a:txBody>
                  <a:tcPr marL="91430" marR="91430"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1430" marR="91430" marT="45725" marB="4572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İLKOKUL</a:t>
                      </a:r>
                    </a:p>
                  </a:txBody>
                  <a:tcPr marL="91430" marR="91430"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0" marR="91430" marT="45725" marB="4572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ORTAOKUL</a:t>
                      </a:r>
                    </a:p>
                  </a:txBody>
                  <a:tcPr marL="91430" marR="91430"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30" marR="91430" marT="45725" marB="4572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LİSE (4 Anadolu Lisesi, 1Temel Lise, 1 Fen Lisesi, 2 MTAL)</a:t>
                      </a:r>
                    </a:p>
                  </a:txBody>
                  <a:tcPr marL="91430" marR="91430"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1430" marR="91430" marT="45725" marB="4572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MUHTELİF KURSLARI </a:t>
                      </a:r>
                    </a:p>
                  </a:txBody>
                  <a:tcPr marL="91430" marR="91430"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1430" marR="91430" marT="45725" marB="4572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M.T.S. KURSLARI</a:t>
                      </a:r>
                    </a:p>
                  </a:txBody>
                  <a:tcPr marL="91430" marR="91430"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430" marR="91430" marT="45725" marB="4572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REHABİLİTASYON MERKEZİ</a:t>
                      </a:r>
                    </a:p>
                  </a:txBody>
                  <a:tcPr marL="91430" marR="91430"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0" marR="91430" marT="45725" marB="4572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YURTLAR</a:t>
                      </a:r>
                    </a:p>
                  </a:txBody>
                  <a:tcPr marL="91430" marR="91430"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0" marR="91430" marT="45725" marB="4572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ÖĞRETİM T O P L A M </a:t>
                      </a:r>
                    </a:p>
                  </a:txBody>
                  <a:tcPr marL="91430" marR="91430"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91430" marR="91430" marT="45725" marB="4572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9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184340"/>
              </p:ext>
            </p:extLst>
          </p:nvPr>
        </p:nvGraphicFramePr>
        <p:xfrm>
          <a:off x="6155599" y="1291771"/>
          <a:ext cx="5223598" cy="4891314"/>
        </p:xfrm>
        <a:graphic>
          <a:graphicData uri="http://schemas.openxmlformats.org/drawingml/2006/table">
            <a:tbl>
              <a:tblPr/>
              <a:tblGrid>
                <a:gridCol w="1300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8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2251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RESMİ + ÖZEL OKULLARA AİT SAYISAL VERİLER</a:t>
                      </a: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5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ÖĞRENCİ</a:t>
                      </a:r>
                      <a:endParaRPr kumimoji="0" lang="tr-T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ÖĞRETMEN</a:t>
                      </a:r>
                      <a:endParaRPr kumimoji="0" lang="tr-T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DERSLİK</a:t>
                      </a:r>
                      <a:endParaRPr kumimoji="0" lang="tr-T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DERSLİK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BAŞINA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ÖĞRENCİ</a:t>
                      </a:r>
                      <a:endParaRPr kumimoji="0" lang="tr-T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ANAOKULU</a:t>
                      </a: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922</a:t>
                      </a: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İLKOKUL</a:t>
                      </a: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12338</a:t>
                      </a: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</a:t>
                      </a: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</a:t>
                      </a: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ORTAOKUL </a:t>
                      </a: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9423</a:t>
                      </a: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</a:t>
                      </a: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</a:t>
                      </a: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LİSE</a:t>
                      </a: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9472</a:t>
                      </a: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</a:t>
                      </a: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ÖZEL EĞİTİM</a:t>
                      </a: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O P L A M</a:t>
                      </a:r>
                    </a:p>
                  </a:txBody>
                  <a:tcPr marL="91447" marR="91447" marT="45715" marB="45715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32390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1870</a:t>
                      </a: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Dikdörtgen 11"/>
          <p:cNvSpPr/>
          <p:nvPr/>
        </p:nvSpPr>
        <p:spPr>
          <a:xfrm>
            <a:off x="1643200" y="582336"/>
            <a:ext cx="90247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57515">
                      <a:srgbClr val="000000"/>
                    </a:gs>
                    <a:gs pos="5700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57000">
                      <a:schemeClr val="tx1"/>
                    </a:gs>
                    <a:gs pos="56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EĞİTİM VERİLERİ</a:t>
            </a:r>
            <a:endParaRPr lang="tr-TR" sz="28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57515">
                    <a:srgbClr val="000000"/>
                  </a:gs>
                  <a:gs pos="57000">
                    <a:srgbClr val="000000">
                      <a:tint val="92000"/>
                      <a:shade val="100000"/>
                      <a:satMod val="150000"/>
                    </a:srgbClr>
                  </a:gs>
                  <a:gs pos="57000">
                    <a:schemeClr val="tx1"/>
                  </a:gs>
                  <a:gs pos="56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0EC7CBBF-6F51-492E-AC67-E4D06F420A1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07" y="-67723"/>
            <a:ext cx="1435597" cy="14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84297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tegral">
  <a:themeElements>
    <a:clrScheme name="E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E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Entegral</Template>
  <TotalTime>4249</TotalTime>
  <Words>3322</Words>
  <Application>Microsoft Office PowerPoint</Application>
  <PresentationFormat>Geniş ekran</PresentationFormat>
  <Paragraphs>1466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34" baseType="lpstr">
      <vt:lpstr>Archivo Narrow Medium</vt:lpstr>
      <vt:lpstr>Arial Black</vt:lpstr>
      <vt:lpstr>Asap SemiBold</vt:lpstr>
      <vt:lpstr>Calibri</vt:lpstr>
      <vt:lpstr>Cambria</vt:lpstr>
      <vt:lpstr>Lucida Calligraphy</vt:lpstr>
      <vt:lpstr>Segoe UI Black</vt:lpstr>
      <vt:lpstr>Times New Roman</vt:lpstr>
      <vt:lpstr>Tw Cen MT</vt:lpstr>
      <vt:lpstr>Tw Cen MT Condensed</vt:lpstr>
      <vt:lpstr>Wingdings</vt:lpstr>
      <vt:lpstr>Wingdings 3</vt:lpstr>
      <vt:lpstr>Entegral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FİLYASYON ÇALIŞMALARI</vt:lpstr>
      <vt:lpstr>SİLİVRİ ANADOLU MASAL EVİ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lenovo</cp:lastModifiedBy>
  <cp:revision>539</cp:revision>
  <cp:lastPrinted>2021-10-14T11:50:30Z</cp:lastPrinted>
  <dcterms:created xsi:type="dcterms:W3CDTF">2020-10-08T06:37:25Z</dcterms:created>
  <dcterms:modified xsi:type="dcterms:W3CDTF">2021-10-14T14:16:14Z</dcterms:modified>
</cp:coreProperties>
</file>