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8" r:id="rId1"/>
  </p:sldMasterIdLst>
  <p:notesMasterIdLst>
    <p:notesMasterId r:id="rId43"/>
  </p:notesMasterIdLst>
  <p:handoutMasterIdLst>
    <p:handoutMasterId r:id="rId44"/>
  </p:handoutMasterIdLst>
  <p:sldIdLst>
    <p:sldId id="457" r:id="rId2"/>
    <p:sldId id="428" r:id="rId3"/>
    <p:sldId id="358" r:id="rId4"/>
    <p:sldId id="366" r:id="rId5"/>
    <p:sldId id="472" r:id="rId6"/>
    <p:sldId id="373" r:id="rId7"/>
    <p:sldId id="372" r:id="rId8"/>
    <p:sldId id="374" r:id="rId9"/>
    <p:sldId id="341" r:id="rId10"/>
    <p:sldId id="439" r:id="rId11"/>
    <p:sldId id="440" r:id="rId12"/>
    <p:sldId id="442" r:id="rId13"/>
    <p:sldId id="443" r:id="rId14"/>
    <p:sldId id="444" r:id="rId15"/>
    <p:sldId id="445" r:id="rId16"/>
    <p:sldId id="446" r:id="rId17"/>
    <p:sldId id="447" r:id="rId18"/>
    <p:sldId id="459" r:id="rId19"/>
    <p:sldId id="463" r:id="rId20"/>
    <p:sldId id="451" r:id="rId21"/>
    <p:sldId id="476" r:id="rId22"/>
    <p:sldId id="470" r:id="rId23"/>
    <p:sldId id="477" r:id="rId24"/>
    <p:sldId id="478" r:id="rId25"/>
    <p:sldId id="479" r:id="rId26"/>
    <p:sldId id="480" r:id="rId27"/>
    <p:sldId id="471" r:id="rId28"/>
    <p:sldId id="464" r:id="rId29"/>
    <p:sldId id="473" r:id="rId30"/>
    <p:sldId id="474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65" r:id="rId42"/>
  </p:sldIdLst>
  <p:sldSz cx="9144000" cy="6858000" type="screen4x3"/>
  <p:notesSz cx="679132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DADD"/>
    <a:srgbClr val="A7DD47"/>
    <a:srgbClr val="F6800A"/>
    <a:srgbClr val="FFE3AB"/>
    <a:srgbClr val="FFCC66"/>
    <a:srgbClr val="FFCD69"/>
    <a:srgbClr val="FFBB33"/>
    <a:srgbClr val="89E0FF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9" autoAdjust="0"/>
    <p:restoredTop sz="97122" autoAdjust="0"/>
  </p:normalViewPr>
  <p:slideViewPr>
    <p:cSldViewPr>
      <p:cViewPr>
        <p:scale>
          <a:sx n="70" d="100"/>
          <a:sy n="70" d="100"/>
        </p:scale>
        <p:origin x="-900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42"/>
  <c:chart>
    <c:autoTitleDeleted val="1"/>
    <c:plotArea>
      <c:layout>
        <c:manualLayout>
          <c:layoutTarget val="inner"/>
          <c:xMode val="edge"/>
          <c:yMode val="edge"/>
          <c:x val="8.990906173163761E-2"/>
          <c:y val="0.21028646389717526"/>
          <c:w val="0.40054696503980158"/>
          <c:h val="0.76257979882577165"/>
        </c:manualLayout>
      </c:layout>
      <c:pieChart>
        <c:varyColors val="1"/>
        <c:ser>
          <c:idx val="1"/>
          <c:order val="1"/>
          <c:cat>
            <c:strRef>
              <c:f>Sayfa1!$C$4:$C$6</c:f>
              <c:strCache>
                <c:ptCount val="3"/>
                <c:pt idx="0">
                  <c:v>Normal</c:v>
                </c:pt>
                <c:pt idx="1">
                  <c:v>Normal Zekanın Altı</c:v>
                </c:pt>
                <c:pt idx="2">
                  <c:v>Üstün Yetenekli</c:v>
                </c:pt>
              </c:strCache>
            </c:strRef>
          </c:cat>
          <c:val>
            <c:numRef>
              <c:f>Sayfa1!$D$4:$D$6</c:f>
              <c:numCache>
                <c:formatCode>General</c:formatCode>
                <c:ptCount val="3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0"/>
          <c:order val="0"/>
          <c:cat>
            <c:strRef>
              <c:f>Sayfa1!$C$4:$C$6</c:f>
              <c:strCache>
                <c:ptCount val="3"/>
                <c:pt idx="0">
                  <c:v>Normal</c:v>
                </c:pt>
                <c:pt idx="1">
                  <c:v>Normal Zekanın Altı</c:v>
                </c:pt>
                <c:pt idx="2">
                  <c:v>Üstün Yetenekli</c:v>
                </c:pt>
              </c:strCache>
            </c:strRef>
          </c:cat>
          <c:val>
            <c:numRef>
              <c:f>Sayfa1!$D$4:$D$6</c:f>
              <c:numCache>
                <c:formatCode>General</c:formatCode>
                <c:ptCount val="3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0.07692</cdr:y>
    </cdr:from>
    <cdr:to>
      <cdr:x>0.90909</cdr:x>
      <cdr:y>0.17308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792088" y="288032"/>
          <a:ext cx="56886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r-TR" sz="1600" b="1" dirty="0" smtClean="0">
              <a:solidFill>
                <a:schemeClr val="bg1"/>
              </a:solidFill>
            </a:rPr>
            <a:t>TOPLUMU OLUŞTURAN BİREYLER</a:t>
          </a:r>
          <a:endParaRPr lang="tr-TR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0.64646</cdr:x>
      <cdr:y>0.3</cdr:y>
    </cdr:from>
    <cdr:to>
      <cdr:x>0.81818</cdr:x>
      <cdr:y>0.36667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4608512" y="1296144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dirty="0" smtClean="0"/>
            <a:t>Özel Yetenek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0.64646</cdr:x>
      <cdr:y>0.4</cdr:y>
    </cdr:from>
    <cdr:to>
      <cdr:x>0.81818</cdr:x>
      <cdr:y>0.46667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4608512" y="172819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 smtClean="0"/>
            <a:t>Normal Altı</a:t>
          </a:r>
          <a:r>
            <a:rPr lang="tr-TR" sz="1100" dirty="0" smtClean="0"/>
            <a:t> 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0.64646</cdr:x>
      <cdr:y>0.5</cdr:y>
    </cdr:from>
    <cdr:to>
      <cdr:x>0.81818</cdr:x>
      <cdr:y>0.56667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4608512" y="2160240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 smtClean="0"/>
            <a:t>Normal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0.3</cdr:y>
    </cdr:from>
    <cdr:to>
      <cdr:x>0.63934</cdr:x>
      <cdr:y>0.35491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4248472" y="1296144"/>
          <a:ext cx="309240" cy="2372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0.4</cdr:y>
    </cdr:from>
    <cdr:to>
      <cdr:x>0.63934</cdr:x>
      <cdr:y>0.45491</cdr:y>
    </cdr:to>
    <cdr:sp macro="" textlink="">
      <cdr:nvSpPr>
        <cdr:cNvPr id="7" name="Metin kutusu 1"/>
        <cdr:cNvSpPr txBox="1"/>
      </cdr:nvSpPr>
      <cdr:spPr>
        <a:xfrm xmlns:a="http://schemas.openxmlformats.org/drawingml/2006/main">
          <a:off x="4248472" y="1728192"/>
          <a:ext cx="309240" cy="2372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0.5</cdr:y>
    </cdr:from>
    <cdr:to>
      <cdr:x>0.63934</cdr:x>
      <cdr:y>0.55491</cdr:y>
    </cdr:to>
    <cdr:sp macro="" textlink="">
      <cdr:nvSpPr>
        <cdr:cNvPr id="8" name="Metin kutusu 1"/>
        <cdr:cNvSpPr txBox="1"/>
      </cdr:nvSpPr>
      <cdr:spPr>
        <a:xfrm xmlns:a="http://schemas.openxmlformats.org/drawingml/2006/main">
          <a:off x="4248472" y="2160240"/>
          <a:ext cx="309240" cy="2372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071A41ED-AE29-49DF-85A1-FDFF95CB52A3}" type="datetimeFigureOut">
              <a:rPr lang="tr-TR"/>
              <a:pPr>
                <a:defRPr/>
              </a:pPr>
              <a:t>20.10.2016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545C5480-65D6-4AB9-8C64-E31B490AF3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272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4CC6A5F8-2AB3-4BD5-90A8-1B5FDFC3DEE9}" type="datetimeFigureOut">
              <a:rPr lang="tr-TR"/>
              <a:pPr>
                <a:defRPr/>
              </a:pPr>
              <a:t>20.10.2016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E0F18BE3-21C2-4C25-9916-D0E5847169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540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18BE3-21C2-4C25-9916-D0E5847169DA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B75DED-2EE2-4D45-9772-1E4CF3D80626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62812E-F2B7-4252-932F-6ADFC0712B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7EB8C-6C20-4A41-AF25-4EF7A6F68E55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93857-EFF2-4BC4-BB36-58BD2C4EF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7311-CCB6-447E-BF62-1A9226826548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DC0114-73F4-4893-987B-4FFDEC825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CFD7E-CD3A-4401-BE95-8B7918B6B809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4BE4-2327-4178-99F0-2C41A772E886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6E3348-FA13-4ABF-89CD-EED29B4F2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65971-5700-4B0C-A399-985B44D38D81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ABCEDB-0BC4-4902-A498-44602C92A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C4D66-92A4-4EAC-840A-DE68E9065E81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D8C4D9-1520-4DA7-AEA5-678744446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6C526-0A94-417C-9D29-75C1B4B98153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52865B-ADB8-42A2-B104-A1FA0D2D5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1176-2B51-4052-9991-A1A4A3A4FE7A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40B36C-1DF1-4C73-B47F-04377F062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CBE650-4563-413C-A403-D0CF3C8D4D5D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9FD2A-7FF9-4916-A2D3-53D6048EB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29CFF5-C7BE-4A5A-A8D4-B7F89CBD7DEB}" type="datetime1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5B1D40-0EFF-48A6-BEE7-CB0402CDFC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178136-BFD2-43ED-9DF4-DD9A9F72C023}" type="datetime1">
              <a:rPr lang="tr-TR" smtClean="0"/>
              <a:pPr/>
              <a:t>20.10.2016</a:t>
            </a:fld>
            <a:endParaRPr lang="en-US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10C573-FDA7-4DD6-A13A-71E721454E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68580" indent="0" algn="ctr">
              <a:buNone/>
              <a:defRPr/>
            </a:pPr>
            <a:endParaRPr lang="tr-TR" dirty="0" smtClean="0"/>
          </a:p>
          <a:p>
            <a:pPr marL="68580" indent="0" algn="ctr">
              <a:buNone/>
              <a:defRPr/>
            </a:pPr>
            <a:endParaRPr lang="tr-TR" dirty="0"/>
          </a:p>
          <a:p>
            <a:pPr marL="68580" indent="0" algn="ctr">
              <a:buNone/>
              <a:defRPr/>
            </a:pPr>
            <a:endParaRPr lang="tr-TR" dirty="0" smtClean="0"/>
          </a:p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İSTANBUL İL MİLLİ EĞİTİM MÜDÜRLÜĞÜ</a:t>
            </a:r>
          </a:p>
          <a:p>
            <a:pPr marL="68580" indent="0" algn="ctr">
              <a:buNone/>
              <a:defRPr/>
            </a:pP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buNone/>
              <a:defRPr/>
            </a:pPr>
            <a:endParaRPr lang="tr-T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YETENEKLİ ÖĞRENCİLER 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BİLİM VE SANAT MERKEZLERİNE (BİLSEM)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 YÖNLENDİRİRKEN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DİKKAT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EDİLMESİ GEREKENLER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54520-5A92-4FE2-BACA-8FE1655847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69518"/>
            <a:ext cx="1224136" cy="12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8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564219" y="1435635"/>
            <a:ext cx="8590695" cy="460851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Çeşitli alanlarda özel yetenekleri vardır.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Yoğun motivasyon gösterebilirler.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Gelişim basamaklarını yaşıtlarından önce tamamlarlar.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Sürekli soru sorarlar, meraklıdırlar.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Ayrıntılara dikkat ederler.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Kendisinin seçtiği konuda veya ilgi alanlarında bağımsız çalışabilirler.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Çabuk ve kolay öğrenirler, kavrama ve akılda tutma süreleri yüksektir.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Birbirini takip eden konular, olaylar dizisi karşısında sonraki adımı tahmin edebilirler.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Derin ve geniş ilgi alanlarına sahiptirler.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Bir alanda öğrendiği konu ile bir başka alanda öğrendiği onu arasında akla yatkın ilişkiler kurabilirler.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Kelime dağarcıkları zengindir.</a:t>
            </a:r>
          </a:p>
          <a:p>
            <a:pPr>
              <a:lnSpc>
                <a:spcPct val="150000"/>
              </a:lnSpc>
            </a:pPr>
            <a:endParaRPr lang="tr-T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10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Zihinsel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619158" cy="4608512"/>
          </a:xfrm>
        </p:spPr>
        <p:txBody>
          <a:bodyPr>
            <a:noAutofit/>
          </a:bodyPr>
          <a:lstStyle/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Kelimeleri doğru telaffuz eder, yerli yerinde kullanırlar. 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Akıcı bir konuşmaları vardır.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Bildiklerini, düşündüklerini yaşıtlarından daha iyi ifade edebilirler.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Bir öykünün ya da paragrafın ana fikrini yaşıtlarından daha çabuk bulup çıkarırlar.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Neden sonuç ilişkilerini ve benzerliklerini yaşıtlarından daha çabuk ayırt ederler.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Karmaşık ve zor problemlerden hoşlanır ve yaşıtlarının çözemediği problemleri çözebilirler.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Ders başarıları yüksektir.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Eleştirebilme yetenekleri yüksektir.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Orijinal, yaratıcı ve girişkendirler.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Başarılı oldukları alanda yüksek performans ve potansiyel kabiliyetlerini tek başına veya birleştirerek kendilerini gösterirler.</a:t>
            </a: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11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Zihinsel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297249" y="1458495"/>
            <a:ext cx="8804137" cy="46085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Kendilerine güvenir, kolaylıkla sorumluluk alabilirler.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Yeni ve değişik durumlara kolay ve çabuk uyarlar.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Sosyal etkinliklere katılmaktan hoşlanırlar.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Duyarlıdırlar; empati yetenekleri gelişmiştir.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Grup içinde lider olurlar.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Grubun ilerisindedirler; yetişkinlerle iletişime girmeyi tercih ederler.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Başkalarıyla kolayca işbirliği yaparlar.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Genelde alçak gönüllüdürler; başkalarına yardım etmekten hoşlanırlar.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Sınıf arkadaşları tarafından yeni fikir, bilgi kaynağı ve grup lideri olarak görülürler.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altLang="tr-TR" sz="7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12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Sosyal Alandaki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318158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Okula severek giderler.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Çalışkandırlar; amaçlarına ulaşmaktan ve  	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tr-TR" altLang="tr-TR" sz="1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   başarıdan zevk duyarlar.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Güçlü bir konsantrasyona sahiptirler.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Azimli ve sabırlıdırlar.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Sorumluluk duyguları gelişmiştir. Sorumluluk  almayı çok ister ve bunu yerine getirmekten hoşlanırlar.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Espri yetenekleri vardır; fıkra anlatmaktan hoşlanırlar.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Yaratıcı öyküler anlatır ya da yazarlar.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Değişik konularda okur ve zor metinleri okumaktan keyif alırlar.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Sosyal problemlerde araştırma, uygulama, hipotez oluşturma anlamlı sonuçlara varma, yazılı ya da sözlü sunuların sonuçlarını etkin bir biçimde düzenleme yeteneğine sahiptirler.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altLang="tr-TR" sz="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13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Sosyal Alandaki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14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Müzik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27001" y="1844824"/>
            <a:ext cx="8215370" cy="377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Ritim ve melodiye diğer çocuklardan fazla tepkide bulunurlar.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Müzik parçaları bestelemeye büyük istek ve çaba gösterirler,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Başkaları şarkı söylerken onlara katılmaktan hoşlanırlar</a:t>
            </a:r>
            <a:r>
              <a:rPr lang="tr-TR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tr-TR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Duygu ve düşüncelerini anlatmak için sık sık müziği araç olarak kullanırlar.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Çeşitli müzik aletleri ile ilgilenir, onları çalmayı denerler.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Dinlediği şarkıyı kısa zamanda öğrenir, anlamlı ve uygun şekilde söylerler.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23528" y="1484784"/>
            <a:ext cx="857256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Çeşitli konularda ve diğer çocukların yaptığından değişik çizimler yaparlar.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Resimlere derinlik verir ve parçalar arasında uygun oranlar kullanırlar.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Resim yapmayı ciddiye alır ve bundan haz duyar ve buna çok zaman harcarlar.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Diğer insanların yaptığı resim çalışmalarına ilgi duyarlar.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Diğerlerinin eleştirilerinden hoşlanır ve yeni şeyler öğrenirler.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Resmi kendi yaşantılarını ve duygularını ifade etmek  için başarılı bir şekilde kullanırlar.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Çamur, sabun ve </a:t>
            </a:r>
            <a:r>
              <a:rPr lang="tr-TR" altLang="tr-TR" sz="1600" dirty="0" err="1" smtClean="0">
                <a:solidFill>
                  <a:schemeClr val="tx1"/>
                </a:solidFill>
                <a:latin typeface="Verdana" pitchFamily="34" charset="0"/>
              </a:rPr>
              <a:t>plastilin</a:t>
            </a: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 vb. yumuşak gereçlerle üç boyutlu figürler yapmaya özel bir ilgi gösterirler.</a:t>
            </a: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15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342767" y="312320"/>
            <a:ext cx="7405697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Resim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tr-TR" altLang="tr-TR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700" dirty="0" smtClean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16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Matematik 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11560" y="155679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Verilerin ele alınmasında, düzenlenmesinde göze çarpan yeteneğe sahiptirler.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Orijinal yorumlar yaparlar, zihinsel işlevselliğe sahiptirler.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Yazılı iletişimden ziyade sözlü iletişimi tercih ederler.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Aynı problemi farklı yöntemlerle çözebilirler.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Olağan dışı matematiksel işlemler yapar, gayret gerektiren olağandışı problemler sorarlar.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Problemi kısa sürede çözer, uygulamaya, analize, senteze ve değerlendirmeye odaklanırlar.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Matematiği başka kategorilere entegre edebilirler.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Yanlış ve doğruyu seçme güçleri fazladır.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İlgisiz gibi görünen işlemler arasında ilgi kurarlar.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460851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Fikir ve hipotezleri test etmeye yönelik deneyler yaparlar.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ve teknik araçları kullanabilir ve bunlara vakıf olurlar.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Yerinde ve yeterli veri seçer, bunlardan çıkarımlar yaparlar.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Fikirleri hem niceliksel hem de niteliksel ifade edebilirler.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bilgisini toplumsal değişim için kullanır ve uygularlar.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Bilimsel gözlem, veri toplama ve yorum yapma becerileri vardır.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Problemlere yönelik duyarlılığa, yeni fikirler geliştirme yeteneğine ve değerlendirme yeteneğine sahiptirler.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Yüksek düzeyde mekanik düşünme yeteneğine sahiptirler, uzay ilişkilerine ilgi duyarlar.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bilgisi konusunda otorite olan kaynakları tarar, fen raporlarını yorumlayarak bir ilgi zemini oluştururlar.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altLang="tr-TR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500" dirty="0" smtClean="0">
              <a:solidFill>
                <a:schemeClr val="tx1"/>
              </a:solidFill>
            </a:endParaRPr>
          </a:p>
          <a:p>
            <a:endParaRPr lang="tr-TR" sz="1600" dirty="0" smtClean="0">
              <a:solidFill>
                <a:schemeClr val="tx1"/>
              </a:solidFill>
            </a:endParaRPr>
          </a:p>
          <a:p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17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Fen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636912"/>
            <a:ext cx="8496944" cy="144655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shade val="75000"/>
                  <a:satMod val="120000"/>
                  <a:lumMod val="9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400" b="1" dirty="0"/>
              <a:t>PARLAK MI? </a:t>
            </a:r>
            <a:endParaRPr lang="tr-TR" sz="4400" b="1" dirty="0" smtClean="0"/>
          </a:p>
          <a:p>
            <a:pPr algn="ctr">
              <a:defRPr/>
            </a:pPr>
            <a:r>
              <a:rPr lang="tr-TR" sz="4400" b="1" dirty="0" smtClean="0"/>
              <a:t>ÖZEL </a:t>
            </a:r>
            <a:r>
              <a:rPr lang="tr-TR" sz="4400" b="1" dirty="0"/>
              <a:t>YETENEKLİ Mİ?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2865B-ADB8-42A2-B104-A1FA0D2D5B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2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5" name="Grup 1"/>
          <p:cNvGrpSpPr>
            <a:grpSpLocks/>
          </p:cNvGrpSpPr>
          <p:nvPr/>
        </p:nvGrpSpPr>
        <p:grpSpPr bwMode="auto">
          <a:xfrm>
            <a:off x="149225" y="300038"/>
            <a:ext cx="649288" cy="1152525"/>
            <a:chOff x="153987" y="401488"/>
            <a:chExt cx="649287" cy="1152525"/>
          </a:xfrm>
        </p:grpSpPr>
        <p:pic>
          <p:nvPicPr>
            <p:cNvPr id="6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P</a:t>
              </a:r>
            </a:p>
          </p:txBody>
        </p:sp>
      </p:grpSp>
      <p:grpSp>
        <p:nvGrpSpPr>
          <p:cNvPr id="8" name="Grup 2"/>
          <p:cNvGrpSpPr>
            <a:grpSpLocks/>
          </p:cNvGrpSpPr>
          <p:nvPr/>
        </p:nvGrpSpPr>
        <p:grpSpPr bwMode="auto">
          <a:xfrm>
            <a:off x="771525" y="409575"/>
            <a:ext cx="649288" cy="1152525"/>
            <a:chOff x="331788" y="1268413"/>
            <a:chExt cx="649287" cy="1152525"/>
          </a:xfrm>
        </p:grpSpPr>
        <p:pic>
          <p:nvPicPr>
            <p:cNvPr id="9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1268413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Metin kutusu 7"/>
            <p:cNvSpPr txBox="1">
              <a:spLocks noChangeArrowheads="1"/>
            </p:cNvSpPr>
            <p:nvPr/>
          </p:nvSpPr>
          <p:spPr bwMode="auto">
            <a:xfrm>
              <a:off x="469900" y="1379538"/>
              <a:ext cx="295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11" name="Grup 4"/>
          <p:cNvGrpSpPr>
            <a:grpSpLocks/>
          </p:cNvGrpSpPr>
          <p:nvPr/>
        </p:nvGrpSpPr>
        <p:grpSpPr bwMode="auto">
          <a:xfrm>
            <a:off x="2079625" y="409575"/>
            <a:ext cx="647700" cy="1177925"/>
            <a:chOff x="2418050" y="387350"/>
            <a:chExt cx="647700" cy="1177925"/>
          </a:xfrm>
        </p:grpSpPr>
        <p:pic>
          <p:nvPicPr>
            <p:cNvPr id="12" name="Oval 1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50" y="387350"/>
              <a:ext cx="647700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8"/>
            <p:cNvSpPr txBox="1">
              <a:spLocks noChangeArrowheads="1"/>
            </p:cNvSpPr>
            <p:nvPr/>
          </p:nvSpPr>
          <p:spPr bwMode="auto">
            <a:xfrm>
              <a:off x="2595056" y="498474"/>
              <a:ext cx="2936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L</a:t>
              </a:r>
            </a:p>
          </p:txBody>
        </p:sp>
      </p:grpSp>
      <p:grpSp>
        <p:nvGrpSpPr>
          <p:cNvPr id="14" name="Grup 3"/>
          <p:cNvGrpSpPr>
            <a:grpSpLocks/>
          </p:cNvGrpSpPr>
          <p:nvPr/>
        </p:nvGrpSpPr>
        <p:grpSpPr bwMode="auto">
          <a:xfrm>
            <a:off x="1414463" y="300038"/>
            <a:ext cx="638175" cy="1152525"/>
            <a:chOff x="1779875" y="360507"/>
            <a:chExt cx="638175" cy="1152525"/>
          </a:xfrm>
        </p:grpSpPr>
        <p:pic>
          <p:nvPicPr>
            <p:cNvPr id="15" name="Oval 1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875" y="360507"/>
              <a:ext cx="6381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9"/>
            <p:cNvSpPr txBox="1">
              <a:spLocks noChangeArrowheads="1"/>
            </p:cNvSpPr>
            <p:nvPr/>
          </p:nvSpPr>
          <p:spPr bwMode="auto">
            <a:xfrm>
              <a:off x="1951324" y="457772"/>
              <a:ext cx="295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R</a:t>
              </a:r>
            </a:p>
          </p:txBody>
        </p:sp>
      </p:grpSp>
      <p:grpSp>
        <p:nvGrpSpPr>
          <p:cNvPr id="17" name="Grup 5"/>
          <p:cNvGrpSpPr>
            <a:grpSpLocks/>
          </p:cNvGrpSpPr>
          <p:nvPr/>
        </p:nvGrpSpPr>
        <p:grpSpPr bwMode="auto">
          <a:xfrm>
            <a:off x="2747963" y="258763"/>
            <a:ext cx="647700" cy="1328737"/>
            <a:chOff x="3071014" y="387206"/>
            <a:chExt cx="647700" cy="1194527"/>
          </a:xfrm>
        </p:grpSpPr>
        <p:pic>
          <p:nvPicPr>
            <p:cNvPr id="18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14" y="387206"/>
              <a:ext cx="647700" cy="119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Metin kutusu 2"/>
            <p:cNvSpPr txBox="1">
              <a:spLocks noChangeArrowheads="1"/>
            </p:cNvSpPr>
            <p:nvPr/>
          </p:nvSpPr>
          <p:spPr bwMode="auto">
            <a:xfrm>
              <a:off x="3215476" y="516599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20" name="Grup 1"/>
          <p:cNvGrpSpPr>
            <a:grpSpLocks/>
          </p:cNvGrpSpPr>
          <p:nvPr/>
        </p:nvGrpSpPr>
        <p:grpSpPr bwMode="auto">
          <a:xfrm>
            <a:off x="3375025" y="341313"/>
            <a:ext cx="647700" cy="1152525"/>
            <a:chOff x="3375025" y="341313"/>
            <a:chExt cx="647700" cy="1152525"/>
          </a:xfrm>
        </p:grpSpPr>
        <p:pic>
          <p:nvPicPr>
            <p:cNvPr id="21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341313"/>
              <a:ext cx="6477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Metin kutusu 3"/>
            <p:cNvSpPr txBox="1">
              <a:spLocks noChangeArrowheads="1"/>
            </p:cNvSpPr>
            <p:nvPr/>
          </p:nvSpPr>
          <p:spPr bwMode="auto">
            <a:xfrm>
              <a:off x="3556000" y="427038"/>
              <a:ext cx="2587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K</a:t>
              </a:r>
            </a:p>
          </p:txBody>
        </p:sp>
      </p:grpSp>
      <p:sp>
        <p:nvSpPr>
          <p:cNvPr id="23" name="Metin kutusu 4"/>
          <p:cNvSpPr txBox="1">
            <a:spLocks noChangeArrowheads="1"/>
          </p:cNvSpPr>
          <p:nvPr/>
        </p:nvSpPr>
        <p:spPr bwMode="auto">
          <a:xfrm>
            <a:off x="323528" y="1076994"/>
            <a:ext cx="4316984" cy="516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İlgilidir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Sorulara cevap verir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Yanıtları bilir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Dikkatini yoğunlaştırır.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Anlamı kavrar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Uyanıktır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 işi tamamlar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İyi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Okuldan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Güçlü belleği vardır.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Öğrendiği kadarıyla mutlu olur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Düşünceleri 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Kolaylıkla öğrenir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Belli bir sırayla öğrenmekten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Yaşıtlarıyla olmaktan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Bilgiyi özümser.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tr-TR" sz="1300" dirty="0">
              <a:latin typeface="Comic Sans MS" pitchFamily="66" charset="0"/>
            </a:endParaRPr>
          </a:p>
        </p:txBody>
      </p:sp>
      <p:sp>
        <p:nvSpPr>
          <p:cNvPr id="24" name="Metin kutusu 23"/>
          <p:cNvSpPr txBox="1">
            <a:spLocks noChangeArrowheads="1"/>
          </p:cNvSpPr>
          <p:nvPr/>
        </p:nvSpPr>
        <p:spPr bwMode="auto">
          <a:xfrm>
            <a:off x="4811711" y="1003384"/>
            <a:ext cx="4008761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Oldukça </a:t>
            </a:r>
            <a:r>
              <a:rPr lang="tr-TR" altLang="tr-T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meraklıdır</a:t>
            </a:r>
            <a:endParaRPr lang="tr-TR" altLang="tr-T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Sorunun ayrıntılarını tartışır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 sorar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zihinsel hem fiziksel olarak katılır.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Varsayımlar ortaya atar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Keskin gözlem yapar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Projeler oluşturur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Alışılmamış tuhaf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Öğrenmeden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İsabetli tahminlerde bulunur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Çok fazla özeleştiri yapar.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Verilenleri zaten bilmektedir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Büyük yaştakileri ve yetişkinleri arkadaş olarak seçer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Bilgiyi değiştirip uygular</a:t>
            </a:r>
          </a:p>
        </p:txBody>
      </p:sp>
      <p:cxnSp>
        <p:nvCxnSpPr>
          <p:cNvPr id="25" name="Düz Bağlayıcı 24"/>
          <p:cNvCxnSpPr/>
          <p:nvPr/>
        </p:nvCxnSpPr>
        <p:spPr>
          <a:xfrm>
            <a:off x="4500563" y="1076994"/>
            <a:ext cx="0" cy="54238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 1"/>
          <p:cNvGrpSpPr>
            <a:grpSpLocks/>
          </p:cNvGrpSpPr>
          <p:nvPr/>
        </p:nvGrpSpPr>
        <p:grpSpPr bwMode="auto">
          <a:xfrm>
            <a:off x="5062538" y="434975"/>
            <a:ext cx="649287" cy="1152525"/>
            <a:chOff x="153987" y="401488"/>
            <a:chExt cx="649287" cy="1152525"/>
          </a:xfrm>
        </p:grpSpPr>
        <p:pic>
          <p:nvPicPr>
            <p:cNvPr id="27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Ö</a:t>
              </a:r>
            </a:p>
          </p:txBody>
        </p:sp>
      </p:grpSp>
      <p:pic>
        <p:nvPicPr>
          <p:cNvPr id="29" name="Oval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07988"/>
            <a:ext cx="649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val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875"/>
            <a:ext cx="63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val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15913"/>
            <a:ext cx="6477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etin kutusu 8"/>
          <p:cNvSpPr txBox="1">
            <a:spLocks noChangeArrowheads="1"/>
          </p:cNvSpPr>
          <p:nvPr/>
        </p:nvSpPr>
        <p:spPr bwMode="auto">
          <a:xfrm>
            <a:off x="7639050" y="427038"/>
            <a:ext cx="2936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L</a:t>
            </a:r>
          </a:p>
        </p:txBody>
      </p:sp>
      <p:sp>
        <p:nvSpPr>
          <p:cNvPr id="33" name="Metin kutusu 3"/>
          <p:cNvSpPr txBox="1">
            <a:spLocks noChangeArrowheads="1"/>
          </p:cNvSpPr>
          <p:nvPr/>
        </p:nvSpPr>
        <p:spPr bwMode="auto">
          <a:xfrm>
            <a:off x="6884988" y="500063"/>
            <a:ext cx="2587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E</a:t>
            </a:r>
          </a:p>
        </p:txBody>
      </p:sp>
      <p:sp>
        <p:nvSpPr>
          <p:cNvPr id="34" name="Metin kutusu 1"/>
          <p:cNvSpPr txBox="1">
            <a:spLocks noChangeArrowheads="1"/>
          </p:cNvSpPr>
          <p:nvPr/>
        </p:nvSpPr>
        <p:spPr bwMode="auto">
          <a:xfrm>
            <a:off x="6032500" y="396875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Z</a:t>
            </a:r>
          </a:p>
        </p:txBody>
      </p:sp>
      <p:sp>
        <p:nvSpPr>
          <p:cNvPr id="35" name="Metin kutusu 1"/>
          <p:cNvSpPr txBox="1">
            <a:spLocks noChangeArrowheads="1"/>
          </p:cNvSpPr>
          <p:nvPr/>
        </p:nvSpPr>
        <p:spPr bwMode="auto">
          <a:xfrm>
            <a:off x="5503863" y="63500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69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>
          <a:xfrm>
            <a:off x="250825" y="1557338"/>
            <a:ext cx="7993063" cy="2447925"/>
          </a:xfrm>
        </p:spPr>
        <p:txBody>
          <a:bodyPr/>
          <a:lstStyle/>
          <a:p>
            <a:pPr marL="98425" indent="0" algn="just" eaLnBrk="1" hangingPunct="1">
              <a:buFont typeface="Georgia" pitchFamily="18" charset="0"/>
              <a:buNone/>
            </a:pPr>
            <a:r>
              <a:rPr lang="tr-TR" sz="2000" dirty="0" smtClean="0">
                <a:latin typeface="Verdana" pitchFamily="34" charset="0"/>
              </a:rPr>
              <a:t>Zeka, y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aratıcılık, sanat, liderlik kapasitesi veya özel akademik alanlarda, yaşıtlarına göre yüksek düzeyde motivasyon, performans gösterdiği uzmanlar tarafından belirlenen çocuk/öğrencilerdir (BİLSEM Yönergesi, 2007).</a:t>
            </a:r>
          </a:p>
          <a:p>
            <a:pPr marL="98425" indent="0" eaLnBrk="1" hangingPunct="1">
              <a:buFont typeface="Georgia" pitchFamily="18" charset="0"/>
              <a:buNone/>
            </a:pPr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98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EED9D-1A3B-41A4-AB3A-FF4FB8574AE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1985" name="1 Başlık"/>
          <p:cNvSpPr>
            <a:spLocks noGrp="1"/>
          </p:cNvSpPr>
          <p:nvPr>
            <p:ph type="title"/>
          </p:nvPr>
        </p:nvSpPr>
        <p:spPr>
          <a:xfrm>
            <a:off x="1475656" y="201256"/>
            <a:ext cx="8229600" cy="885825"/>
          </a:xfrm>
        </p:spPr>
        <p:txBody>
          <a:bodyPr>
            <a:normAutofit/>
          </a:bodyPr>
          <a:lstStyle/>
          <a:p>
            <a:pPr indent="0" eaLnBrk="1" hangingPunct="1"/>
            <a:r>
              <a:rPr lang="tr-TR" sz="4400" b="1" dirty="0" smtClean="0">
                <a:solidFill>
                  <a:schemeClr val="tx1"/>
                </a:solidFill>
                <a:latin typeface="Verdana" pitchFamily="34" charset="0"/>
              </a:rPr>
              <a:t>Özel Yetenekli Birey </a:t>
            </a:r>
          </a:p>
        </p:txBody>
      </p:sp>
      <p:pic>
        <p:nvPicPr>
          <p:cNvPr id="41988" name="Picture 7" descr="L:\rsm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7848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9" y="11088"/>
            <a:ext cx="1224136" cy="121526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 bwMode="auto">
          <a:xfrm>
            <a:off x="71049" y="1226354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None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20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75515"/>
            <a:ext cx="7668344" cy="114617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BİLSEM’E Öğrenci Yönlendirirken Dikkat Edilmesi Gerekenler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0" y="1571612"/>
            <a:ext cx="91440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Tüm Ülke genelinde 17 Ekim-11 Kasım tarihleri arasında </a:t>
            </a: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1,2 ve 3. sınıfların dersine giren sınıf öğretmenleri bilgilendirme eğitiminden geçecektir. 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3766681"/>
            <a:ext cx="80297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Sınıf öğretmenleri tarafından yetenek alanlarına göre bilim ve sanat merkezlerine aday gösterilen öğrencilerin seçimi 3 aşamada gerçekleşmektedir.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Gözlem formlarının yetenek alanlarına göre doldurulması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Grup tarama uygulaması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Bireysel değerlendirme aşaması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1" name="Metin kutusu 6"/>
          <p:cNvSpPr txBox="1"/>
          <p:nvPr/>
        </p:nvSpPr>
        <p:spPr>
          <a:xfrm>
            <a:off x="0" y="5657850"/>
            <a:ext cx="9144000" cy="120032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b="1" dirty="0" smtClean="0">
                <a:solidFill>
                  <a:schemeClr val="bg1"/>
                </a:solidFill>
              </a:rPr>
              <a:t>ÖNEMLİ: Tablet bilgisayar üzerinden yapılacak grup tarama uygulamasında tüm yetenek alanları için ortak sorular sorulmaktadır.</a:t>
            </a:r>
          </a:p>
          <a:p>
            <a:pPr algn="ctr">
              <a:defRPr/>
            </a:pP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None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21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75515"/>
            <a:ext cx="7668344" cy="114617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BİLSEM’E Öğrenci Yönlendirirken Dikkat Edilmesi Gerekenler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0" y="1571612"/>
            <a:ext cx="91440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Grup tarama uygulamasında Genel Müdürlük tarafından yetenek alanlarına göre(genel zihinsel, resim ve müzik) belirlenen barajı geçen öğrenciler yine yetenek alanlarına göre bireysel değerlendirmeye alınacaktır.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3766681"/>
            <a:ext cx="8029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Bireysel değerlendirmeler genel zihinsel, resim ve müzik yetenek alanlarında ayrı ayrı yapılmaktadır. Bireysel değerlendirme  aşamasında Genel Müdürlük tarafından belirlenen barajı geçen öğrenciler bilim ve sanat merkezine yerleşmeye hak kazanacaktır. 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683568" y="260648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ÖĞRENCİLERİN ADAY GÖSTERİLME SÜRECİ</a:t>
            </a:r>
            <a:endParaRPr lang="tr-TR" altLang="tr-T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00633" y="941819"/>
            <a:ext cx="73437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1.2. VE 3. sınıf düzeyinde olup sınıf öğretmenleri tarafından aday gösterilen öğrencilerin yetenek alanlarına ( genel zihinsel, resim, müzik) göre gözlem formları 14 Kasım- 09 Aralık tarihleri arasında e-okul sistemi üzerinden Şekil 1’de belirtilen aşamalar izlenerek doldurulacaktır. </a:t>
            </a:r>
          </a:p>
          <a:p>
            <a:pPr algn="ctr">
              <a:defRPr/>
            </a:pPr>
            <a:endParaRPr lang="tr-TR" alt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70308" y="1065510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900633" y="3349441"/>
            <a:ext cx="7343775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ÖNEMLİ: Öğrenci gözlem formları belirtilen zamanda ve öğretmenler tarafından doldurulacaktır. Tanılama takviminde belirtilen gözlem formlarının doldurma süresi geçtikten sonra aday gösterme işlemi yapılmayacaktır.</a:t>
            </a:r>
          </a:p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39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985838"/>
            <a:ext cx="79438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77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717032"/>
            <a:ext cx="7704856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3343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933450"/>
            <a:ext cx="83343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99592" y="3429000"/>
            <a:ext cx="74173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Gözlem formu doldurulduktan ve kaydetme işlemi tamamlandıktan sonra, raporlama butonundan öğrencinin aday gösterildiği yetenek alanları ile ilgili 2 ( iki) çıktı alınarak aday gösteren sınıf öğretmeni ve okul idarecisi tarafından imzalanacaktır. Okul idaresi raporun bir örneğini imza karşılığında veliye teslim edecek, bir örneğini okulda muhafaza edecektir.</a:t>
            </a:r>
            <a:r>
              <a:rPr lang="tr-TR" altLang="tr-TR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99592" y="5157192"/>
            <a:ext cx="734536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 ve 3. sınıfa devam edip yetenek alanlarına göre aday gösterilen ve e-okul sistemi üzerinden gözlem formu doldurulan öğrencilerin hangi yetenek alanından aday gösterildikleri 12-16 Aralık tarihinde bakanlık web internet adresinden yayımlanacaktır.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899592" y="2060848"/>
            <a:ext cx="741682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Gözlem formlarında yer alan ortak soruların cevaplandırılmasından sonra, öğrencinin aday gösterildiği yetenek alanındaki becerisini ölçen sorular da sınıf öğretmeni tarafından cevaplandırılacaktır.</a:t>
            </a:r>
          </a:p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89120" y="2145630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51520" y="3861048"/>
            <a:ext cx="50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389120" y="764704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00633" y="559713"/>
            <a:ext cx="734377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 öğrenci en fazla iki yetenek alanından aday gösterilebilecektir. Örneğin; Genel zihinsel-resim, resim-müzik. Öğrenci bir önceki yıl bir yetenek alanından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BİLSEM’e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kayıt hakkı kazanmış ise bu yıl da başka bir yetenek alanından aday gösterilebilir.</a:t>
            </a:r>
          </a:p>
          <a:p>
            <a:pPr algn="ctr">
              <a:defRPr/>
            </a:pPr>
            <a:endParaRPr 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95536" y="5373216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9700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28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43608" y="1412776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grup tarama uygulamasına 1,2 ve 3. sınıf düzeyinde, sınıf öğretmenleri tarafından yetenek alanlarına göre aday gösterilen öğrenciler girebilecektir.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43608" y="4437112"/>
            <a:ext cx="7561262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Grup tarama uygulamasına girecek olan öğrencilerin randevuları il tanılama sınav komisyonu tarafından MEBBİS-BİLSEM Modülü üzerinden 19-30 Aralık 2016 tarihleri arasında hafta sonları 09:30, 11:30, 13:30,, 15:30 saatlerinde günlük 4 oturum olarak planlanacaktır.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43608" y="2852936"/>
            <a:ext cx="7489255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ÖNEMLİ: Bilim ve Sanat merkezleri için genel zihinsel, resim ve müzik yetenek alanlarından aday gösterilen öğrencilerin tamamı grup tarama uygulamasına girecektir. Grup tarama uygulamasına girmeyen öğrenciler bireysel değerlendirmeye alınmayacaktır.</a:t>
            </a:r>
          </a:p>
          <a:p>
            <a:pPr>
              <a:defRPr/>
            </a:pPr>
            <a:endParaRPr 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556792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-103573" y="437787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55576" y="332656"/>
            <a:ext cx="7876188" cy="89255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BİLGİSAYAR GRUP TARAMA UYGULAMA SÜRECİ VE SONUÇ AÇIKLAMA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29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259632" y="2237963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bilgisayarlarla yapılacak grup tarama uygulaması 81 ilimizde, il tanılama sınav komisyonu tarafından belirlenen merkezlerde                 11 Şubat-09 Nisan 2017 tarihleri arasında yapılacaktır.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187624" y="4797152"/>
            <a:ext cx="756126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1,2 ve 3. sınıflar grup tarama uygulama sonuçları 14 Nisan 2017 tarihinden itibaren öğrenci kimlik numarası ile bakanlığımız web sitesinden öğrenilebilecektir.</a:t>
            </a:r>
            <a:endParaRPr lang="tr-TR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259632" y="3645024"/>
            <a:ext cx="75612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uygulamasına uygulama yeri, tarihi ve saati öğrencilerin kimlik numaralarına tanımlanacaktır. Belirtilen yer, tarih ve saat dışında öğrenciler uygulamaya alınmayacaktır.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3573016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5496" y="2217638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-180528" y="494116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221663" y="819131"/>
            <a:ext cx="755411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uygulamasına girecek öğrencilerin sınav giriş belgeleri       02 Ocak-08 Şubat 2017 tarihleri arasında e-okul sistemi üzerinden yayımlanacaktır. Uygulama giriş belgeleri öğrenci velilerine imza karşılığında verilerek veliler bilgilendirilecektir.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6"/>
          <p:cNvSpPr/>
          <p:nvPr/>
        </p:nvSpPr>
        <p:spPr>
          <a:xfrm>
            <a:off x="0" y="908720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2 İçerik Yer Tutucusu"/>
          <p:cNvSpPr>
            <a:spLocks noGrp="1"/>
          </p:cNvSpPr>
          <p:nvPr>
            <p:ph idx="1"/>
          </p:nvPr>
        </p:nvSpPr>
        <p:spPr>
          <a:xfrm>
            <a:off x="1619672" y="332656"/>
            <a:ext cx="7072313" cy="4471988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Toplumu oluşturan bireylerin; 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%95’inin  normal zeka,</a:t>
            </a: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%3’ünün  normal zekanın altı,</a:t>
            </a: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 2’sinin yetenekli olduğu kabul edilmektedir.</a:t>
            </a:r>
          </a:p>
          <a:p>
            <a:pPr eaLnBrk="1" hangingPunct="1"/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3706556"/>
              </p:ext>
            </p:extLst>
          </p:nvPr>
        </p:nvGraphicFramePr>
        <p:xfrm>
          <a:off x="1043608" y="2276872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64088" y="6021288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Marland</a:t>
            </a:r>
            <a:r>
              <a:rPr lang="tr-TR" dirty="0"/>
              <a:t> </a:t>
            </a:r>
            <a:r>
              <a:rPr lang="tr-TR" dirty="0" smtClean="0"/>
              <a:t>Raporu </a:t>
            </a:r>
            <a:r>
              <a:rPr lang="tr-TR" dirty="0"/>
              <a:t>(1972)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30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uygulamasında sınıf düzeylerine uygun sorular sorulacak. Öğrencilerin puanları doğru verdikleri cevaplar üzerinden hesaplanacaktır. Yanlış cevaplar doğru cevaplara etki etmeyecektir.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971600" y="2996952"/>
            <a:ext cx="7561263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 tüm Türkiye’de tamamlandıktan sonra yetenek alanları bazında sonuçlara göre ülke ortalaması belirlenecek ve bireysel değerlendirmeye hak kazanan öğrenciler bakanlığın web sitesinden ilan edilecektir.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29969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 SONUÇLARININ HESAPLANMASI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31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 sonuçları açıklandıktan sonra ortalamanın üstünde puan alan öğrenciler yetenek alanlarına ( genel zihinsel, resim, müzik) göre bireysel değerlendirmeye alınacaktır.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uygulamasında belirlenen ortalamayı geçerek yetenek alanlarına göre bireysel değerlendirmeye hak kazanan öğrencilere il tanılama sınav komisyonu tarafından MEBBİS-BİLSEM işlemleri Modülü üzerinden yer, tarih ve saat bilgileri belirtilerek randevu verilecektir.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BİREYSEL DEĞERLENDİRME VE SONUÇ AÇIKLAMA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32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08 Mayıs 2017 tarihinde başlayacak ve           30 Haziran 2017 tarihinde tamamlanacak şekilde planlanacaktır.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ZİHİNSEL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789040"/>
            <a:ext cx="756126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Değerlendirmeler öncelikle Rehberlik ve Araştırma Merkezlerinde; bu merkezlerin uygun olmaması durumunda ise Bilim ve Sanat Merkezlerinde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 sonuçları değerlendirmeyi yapan uzman tarafından RAM modülü üzerinden aynı gün içinde sisteme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653136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 sonuçları öğrencinin yüksek yararı düşünülerek internet ortamında açıklanmayacaktır.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33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 Yönergesi 32. Maddesine göre oluşturulan komisyon,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BİLSEM’lerin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diğer okul/ kurumların ilgili alan öğretmenlerinden olmak üzere 5 asıl üyeden oluşur. Aynı usulle 5 yedek üye belirlenir.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RESİM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9330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incelemeler Genel Müdürlük tarafından belirlenen ölçütler doğrultusunda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Genel Müdürlüğümüz tarafından 2017 Mayıs ayında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illlere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resmi yazı ile bildirilen tarihlerde merkezi olarak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7971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 sonuçları görsel sanatlar yetenek/beceri komisyonu tarafından bilsem.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 adresine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34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 Yönergesi 33. Maddesine göre oluşturulan komisyon,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BİLSEM’lerin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diğer okul/ kurumların ilgili alan öğretmenlerinden olmak üzere 5 asıl üyeden oluşur. Aynı usulle 5 yedek üye belirlenir.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MÜZİK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9330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incelemeler Genel Müdürlük tarafından belirlenen ölçütler doğrultusunda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15 Mayıs 2017 tarihinde başlayacak 30 Haziran 2017 tarihinde tamamlanacak şekilde planlanacaktır.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7971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 sonuçları Müzik yetenek/beceri komisyonu tarafından bilsem.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 adresine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35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30 Haziran 2017 tarihinde tüm Türkiye’de tamamlandıktan sonra bilim ve sanat merkezlerine yerleştirme sonuçları  15 Temmuz 2017 tarihinde bakanlık web sitesinden yayımlanacaktır.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Merkezlerine yerleşmeye hak kazanan öğrenciler           04-08 Eylül 2017 tarihleri arasında bilim ve sanat merkezlerine kayıt yaptıracaktır.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BİLİM VE SANAT MERKEZLERİNE YERLEŞTİRME VE KAYIT İŞLEMLERİ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36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ile yapılan grup tarama uygulama sonucuna ilişkin itirazlar, sonuçların yayımlanmasından itibaren başlayan 5 (beş) iş günü içinde öğrenci velisi tarafından </a:t>
            </a:r>
            <a:r>
              <a:rPr lang="tr-TR" altLang="tr-TR" sz="16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esinav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tr-TR" altLang="tr-TR" sz="16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</a:t>
            </a:r>
            <a:r>
              <a:rPr lang="tr-TR" altLang="tr-TR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adresinden yapılacaktır.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 sonuçlarına ilişkin itirazlar değerlendirildikten sonra yine aynı sistem üzerinden veliye bilgilendirme yapılacaktır.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SINAV İTİRAZLARI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418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ile yapılan grup tarama uygulama sonucuna ilişkin itirazlar, sonuçların yayımlanmasından itibaren başlayan 5 (beş) iş günü içinde öğrenci velisi tarafından 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 Milli Eğitim Müdürlükleri İl Tanılama Sınav Komisyonuna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yapılacaktır.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Komisyonlar bireysel değerlendirme sonuçlarına itirazları değerlendirip itiraz sonucu ile ilgili veliyi bilgilendireceklerdir.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Müdürlüğe yapılan itirazların cevaplandırılmasında evrak kayıt tarihi dikkate alınır.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Süresi geçtikten sonra yapılan itirazlar ile öğrencinin T.C. Kimlik numarası belirtilmeyen, imza ve adres bilgisi olmayan dilekçeler dikkate alınmayacak ve cevaplandırılmayacaktır.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Faksla ve e-posta yoluyla yapılan itirazlar dikkate alınmayacak ve ve cevaplanmayacaktır.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BİREYSEL DEĞERLENDİRMEYE YÖNELİK İTİRAZ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856895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871296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871296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773415" y="1508602"/>
            <a:ext cx="3513745" cy="3312368"/>
          </a:xfrm>
          <a:prstGeom prst="ellipse">
            <a:avLst/>
          </a:prstGeom>
          <a:solidFill>
            <a:srgbClr val="FFFF00">
              <a:alpha val="8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07904" y="1556792"/>
            <a:ext cx="3681828" cy="3312368"/>
          </a:xfrm>
          <a:prstGeom prst="ellipse">
            <a:avLst/>
          </a:prstGeom>
          <a:solidFill>
            <a:srgbClr val="FF0000">
              <a:alpha val="68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960075" y="3140968"/>
            <a:ext cx="3637569" cy="3528392"/>
          </a:xfrm>
          <a:prstGeom prst="ellipse">
            <a:avLst/>
          </a:prstGeom>
          <a:solidFill>
            <a:srgbClr val="00B0F0">
              <a:alpha val="57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4301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B231B-81B1-4288-9F87-7EE974727221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4</a:t>
            </a:fld>
            <a:endParaRPr lang="en-US" dirty="0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1342768" y="276315"/>
            <a:ext cx="8229600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Yetenekli Birey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288906" y="282924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YETENEK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5487419" y="2801062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YARATICILIK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817701" y="500907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MOTİVASYON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3777603" y="3348794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ÖZEL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YETENEK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ikdörtgen 2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387832"/>
          </a:xfrm>
        </p:spPr>
        <p:txBody>
          <a:bodyPr>
            <a:normAutofit lnSpcReduction="10000"/>
          </a:bodyPr>
          <a:lstStyle/>
          <a:p>
            <a:endParaRPr lang="tr-TR" b="1" dirty="0" smtClean="0">
              <a:latin typeface="Georgia" panose="02040502050405020303" pitchFamily="18" charset="0"/>
            </a:endParaRPr>
          </a:p>
          <a:p>
            <a:endParaRPr lang="tr-TR" b="1" dirty="0">
              <a:latin typeface="Georgia" panose="02040502050405020303" pitchFamily="18" charset="0"/>
            </a:endParaRPr>
          </a:p>
          <a:p>
            <a:pPr algn="ctr"/>
            <a:r>
              <a:rPr lang="tr-TR" b="1" dirty="0" smtClean="0">
                <a:latin typeface="Georgia" panose="02040502050405020303" pitchFamily="18" charset="0"/>
              </a:rPr>
              <a:t>ÖZEL EĞİTİM VE REHBERLİK BÖLÜMÜ</a:t>
            </a:r>
          </a:p>
          <a:p>
            <a:endParaRPr lang="tr-TR" dirty="0"/>
          </a:p>
          <a:p>
            <a:endParaRPr lang="tr-TR" dirty="0" smtClean="0"/>
          </a:p>
          <a:p>
            <a:pPr marL="109728" indent="0" algn="ctr">
              <a:buNone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t>TEŞEKKÜRLER</a:t>
            </a:r>
            <a:r>
              <a:rPr lang="tr-TR" sz="7200" dirty="0" smtClean="0"/>
              <a:t> </a:t>
            </a:r>
            <a:endParaRPr lang="tr-TR" sz="8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0" y="10649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 İL MİLLİ EĞİTİM MÜDÜRLÜĞÜ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2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4752528"/>
          </a:xfrm>
        </p:spPr>
        <p:txBody>
          <a:bodyPr>
            <a:normAutofit/>
          </a:bodyPr>
          <a:lstStyle/>
          <a:p>
            <a:pPr marL="109728" indent="0">
              <a:lnSpc>
                <a:spcPct val="200000"/>
              </a:lnSpc>
              <a:buNone/>
            </a:pP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Yetenek</a:t>
            </a:r>
          </a:p>
          <a:p>
            <a:pPr marL="914400" lvl="3" indent="0">
              <a:lnSpc>
                <a:spcPct val="200000"/>
              </a:lnSpc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Yaratıcılık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7" indent="0">
              <a:lnSpc>
                <a:spcPct val="200000"/>
              </a:lnSpc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Motivasyon</a:t>
            </a:r>
          </a:p>
          <a:p>
            <a:pPr marL="1828800" lvl="7" indent="0">
              <a:lnSpc>
                <a:spcPct val="200000"/>
              </a:lnSpc>
              <a:buNone/>
            </a:pP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Nasıl Gözlemlenir?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54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>
            <a:spLocks noGrp="1"/>
          </p:cNvSpPr>
          <p:nvPr>
            <p:ph idx="1"/>
          </p:nvPr>
        </p:nvSpPr>
        <p:spPr>
          <a:xfrm>
            <a:off x="251520" y="1458496"/>
            <a:ext cx="6048837" cy="51394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Yüksek düzeyde soyut düşünebilme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Sözel ve sayısal mantık yürütme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Uzamsal ilişkiler, bellek ve sözcük akıcılığı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Yeni durumlara uyum gösterme ve yön verme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Bilgilerin hızlı, sağlıklı ve seçici olarak hatırlanması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Genel yeteneklerin çeşitli birleşimlerini sanat, liderlik, yönetim gibi performans alanlarına uygulayabilme kapasitesi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403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AB15B-D7D0-4F42-B6F8-6928205F45FB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6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4033" name="1 Başlık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11047" cy="1030287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</a:t>
            </a:r>
          </a:p>
        </p:txBody>
      </p:sp>
      <p:pic>
        <p:nvPicPr>
          <p:cNvPr id="44036" name="Picture 5" descr="C:\Users\Bkoerdhgm TEKNIKODA\Desktop\bilsem\raising-gifted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357" y="1412776"/>
            <a:ext cx="2591692" cy="38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35000" dist="381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251520" y="1484313"/>
            <a:ext cx="4653284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Düşüncelerin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akıcı, esnek ve özgün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olması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Deneyime açık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Başkalarının düşünce ve ürünlerindeki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yeniliğe ve değişikliğe karşı alıcı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Ayrıntıya, düşünce ve maddelerin estetik niteliklerine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duyarlı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05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EA1E5-8437-4F00-BC8F-38BC8CDEAC87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7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5057" name="1 Başlık"/>
          <p:cNvSpPr>
            <a:spLocks noGrp="1"/>
          </p:cNvSpPr>
          <p:nvPr>
            <p:ph type="title"/>
          </p:nvPr>
        </p:nvSpPr>
        <p:spPr>
          <a:xfrm>
            <a:off x="1342768" y="188640"/>
            <a:ext cx="7498020" cy="936526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Yaratıcılık</a:t>
            </a:r>
          </a:p>
        </p:txBody>
      </p:sp>
      <p:pic>
        <p:nvPicPr>
          <p:cNvPr id="45060" name="Picture 5" descr="C:\Users\Bkoerdhgm TEKNIKODA\Desktop\bilsem\trabzonbilsem_kamp_2011_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804" y="1628775"/>
            <a:ext cx="3935983" cy="29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>
          <a:xfrm>
            <a:off x="323528" y="1549345"/>
            <a:ext cx="8229600" cy="4608512"/>
          </a:xfrm>
        </p:spPr>
        <p:txBody>
          <a:bodyPr/>
          <a:lstStyle/>
          <a:p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Belirli bir problem veya  çalışma alanına  karşı yüksek düzeyde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ilgi, heves, hayranlık, bağlılık duyma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kapasitesi,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Azimli, sabırlı, kararlı olma, çok çalışabilme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ve kendini belirli bir işe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adayabilme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kapasitesi,</a:t>
            </a:r>
          </a:p>
          <a:p>
            <a:pPr>
              <a:buFont typeface="Georgia" pitchFamily="18" charset="0"/>
              <a:buNone/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Önemli bir işin üstesinden gelebileceğine </a:t>
            </a:r>
          </a:p>
          <a:p>
            <a:pPr marL="109728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ilişkin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özgüvene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ve </a:t>
            </a:r>
          </a:p>
          <a:p>
            <a:pPr marL="109728" indent="0">
              <a:buNone/>
            </a:pP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başarma güdüsüne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sahip olma.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08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46D48-D6F4-4D4F-B99F-20EB8F65069E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8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6081" name="1 Başlık"/>
          <p:cNvSpPr>
            <a:spLocks noGrp="1"/>
          </p:cNvSpPr>
          <p:nvPr>
            <p:ph type="title"/>
          </p:nvPr>
        </p:nvSpPr>
        <p:spPr>
          <a:xfrm>
            <a:off x="1436412" y="188640"/>
            <a:ext cx="7549712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latin typeface="Verdana" pitchFamily="34" charset="0"/>
              </a:rPr>
              <a:t>Motivasyon</a:t>
            </a:r>
          </a:p>
        </p:txBody>
      </p:sp>
      <p:pic>
        <p:nvPicPr>
          <p:cNvPr id="46084" name="Picture 5" descr="C:\Users\Bkoerdhgm TEKNIKODA\Desktop\bilsem\trabzonbilsem_kamp_2011_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297396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03200">
              <a:schemeClr val="accent1">
                <a:alpha val="40000"/>
              </a:schemeClr>
            </a:glow>
            <a:softEdge rad="2286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4589" y="2060848"/>
            <a:ext cx="8391276" cy="39878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21.  yüzyılın bilgi ve yaratıcılığa dayalı rekabet dünyasında özel yetenekliler bilim, teknoloji, sanat, iş ve hizmet alanlarında, genel anlamda uygarlığa katkıda bulunabilecek bireylerdir. </a:t>
            </a:r>
          </a:p>
          <a:p>
            <a:pPr algn="just">
              <a:lnSpc>
                <a:spcPct val="150000"/>
              </a:lnSpc>
              <a:buFont typeface="Georgia" pitchFamily="18" charset="0"/>
              <a:buNone/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Dünyadaki  hızlı değişimler; eğitim ve iş piyasasında yaratıcı ve problem çözme yeteneği güçlü bireylerin önemini daha da arttırmaktadır.</a:t>
            </a: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9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Yetenekli Birey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2643</TotalTime>
  <Pages>0</Pages>
  <Words>2247</Words>
  <Characters>0</Characters>
  <Application>Microsoft Office PowerPoint</Application>
  <PresentationFormat>Ekran Gösterisi (4:3)</PresentationFormat>
  <Lines>0</Lines>
  <Paragraphs>373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Kalabalık</vt:lpstr>
      <vt:lpstr>Slayt 1</vt:lpstr>
      <vt:lpstr>Özel Yetenekli Birey </vt:lpstr>
      <vt:lpstr>Slayt 3</vt:lpstr>
      <vt:lpstr>Özel Yetenekli Birey</vt:lpstr>
      <vt:lpstr>Slayt 5</vt:lpstr>
      <vt:lpstr>Özel Yetenek</vt:lpstr>
      <vt:lpstr>Yaratıcılık</vt:lpstr>
      <vt:lpstr>Motivasyon</vt:lpstr>
      <vt:lpstr>Özel Yetenekli Birey</vt:lpstr>
      <vt:lpstr>Zihinsel Özellikleri</vt:lpstr>
      <vt:lpstr>Zihinsel Özellikleri</vt:lpstr>
      <vt:lpstr>Sosyal Alandaki Özellikleri</vt:lpstr>
      <vt:lpstr>Sosyal Alandaki Özellikleri</vt:lpstr>
      <vt:lpstr>Müzik Alanındaki Yetenek Özellikleri</vt:lpstr>
      <vt:lpstr>Resim Alanındaki Yetenek Özellikleri</vt:lpstr>
      <vt:lpstr>Matematik  Alanındaki Yetenek Özellikleri</vt:lpstr>
      <vt:lpstr>Fen Alanındaki Yetenek Özellikleri</vt:lpstr>
      <vt:lpstr>Slayt 18</vt:lpstr>
      <vt:lpstr>Slayt 19</vt:lpstr>
      <vt:lpstr>BİLSEM’E Öğrenci Yönlendirirken Dikkat Edilmesi Gerekenler</vt:lpstr>
      <vt:lpstr>BİLSEM’E Öğrenci Yönlendirirken Dikkat Edilmesi Gerekenler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MEB</dc:creator>
  <cp:lastModifiedBy>ISTANBUL</cp:lastModifiedBy>
  <cp:revision>300</cp:revision>
  <cp:lastPrinted>2015-02-02T08:29:36Z</cp:lastPrinted>
  <dcterms:modified xsi:type="dcterms:W3CDTF">2016-10-20T10:15:41Z</dcterms:modified>
</cp:coreProperties>
</file>