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C9BFD-105C-4FEA-8309-F272542A333B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tr-TR"/>
        </a:p>
      </dgm:t>
    </dgm:pt>
    <dgm:pt modelId="{5975260A-1E62-415A-88AA-BE183F4DEB8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b="1" dirty="0" smtClean="0"/>
            <a:t>Twinspace Kullanımı</a:t>
          </a:r>
          <a:endParaRPr lang="tr-TR" b="1" dirty="0"/>
        </a:p>
      </dgm:t>
    </dgm:pt>
    <dgm:pt modelId="{5A662040-5DA5-43F9-A52A-B6E2371460C5}" type="parTrans" cxnId="{002D3362-12F9-4058-8C18-2EF3B6AA7F8D}">
      <dgm:prSet/>
      <dgm:spPr/>
      <dgm:t>
        <a:bodyPr/>
        <a:lstStyle/>
        <a:p>
          <a:endParaRPr lang="tr-TR"/>
        </a:p>
      </dgm:t>
    </dgm:pt>
    <dgm:pt modelId="{5243B1B0-53E0-4CF1-9C18-E6516E9B90B4}" type="sibTrans" cxnId="{002D3362-12F9-4058-8C18-2EF3B6AA7F8D}">
      <dgm:prSet/>
      <dgm:spPr/>
      <dgm:t>
        <a:bodyPr/>
        <a:lstStyle/>
        <a:p>
          <a:endParaRPr lang="tr-TR"/>
        </a:p>
      </dgm:t>
    </dgm:pt>
    <dgm:pt modelId="{66721851-4F8A-44AB-868F-0D79BDCC0F40}" type="pres">
      <dgm:prSet presAssocID="{FF1C9BFD-105C-4FEA-8309-F272542A33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3416020-009A-4117-BCBD-F6BF34865134}" type="pres">
      <dgm:prSet presAssocID="{5975260A-1E62-415A-88AA-BE183F4DEB87}" presName="node" presStyleLbl="node1" presStyleIdx="0" presStyleCnt="1" custAng="0" custLinFactY="-9091" custLinFactNeighborX="22774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02D3362-12F9-4058-8C18-2EF3B6AA7F8D}" srcId="{FF1C9BFD-105C-4FEA-8309-F272542A333B}" destId="{5975260A-1E62-415A-88AA-BE183F4DEB87}" srcOrd="0" destOrd="0" parTransId="{5A662040-5DA5-43F9-A52A-B6E2371460C5}" sibTransId="{5243B1B0-53E0-4CF1-9C18-E6516E9B90B4}"/>
    <dgm:cxn modelId="{8384B02E-F96D-448D-8EA5-6831AF3B79E6}" type="presOf" srcId="{5975260A-1E62-415A-88AA-BE183F4DEB87}" destId="{73416020-009A-4117-BCBD-F6BF34865134}" srcOrd="0" destOrd="0" presId="urn:microsoft.com/office/officeart/2005/8/layout/process1"/>
    <dgm:cxn modelId="{E65B9243-DE76-4905-9CEC-D2D9FD956EF1}" type="presOf" srcId="{FF1C9BFD-105C-4FEA-8309-F272542A333B}" destId="{66721851-4F8A-44AB-868F-0D79BDCC0F40}" srcOrd="0" destOrd="0" presId="urn:microsoft.com/office/officeart/2005/8/layout/process1"/>
    <dgm:cxn modelId="{77F38E64-E3AD-4599-9C3B-91227C6E7107}" type="presParOf" srcId="{66721851-4F8A-44AB-868F-0D79BDCC0F40}" destId="{73416020-009A-4117-BCBD-F6BF3486513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5509-A6EE-4016-9A21-80BDF715D926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D252-5C30-407E-B6C5-2A1021CA86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252BF-FD90-4BD4-9A07-C8BDDDFE660E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102E-E0F5-4921-8AB9-77E0D0BD5B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0212-CD73-41B7-90EB-4D71CEFD4CA9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94D1-7D4F-4DEB-BF25-E30305528D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40E11-15CE-46BD-88B5-0AE7D5985367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1767-7E7C-4979-BD18-612E79A3974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39C3E-5167-45B9-A27F-ACEE73DD45DC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59CD-C25C-47F7-9A86-392FCFB0DC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EEB3-9AD5-4912-B1E2-4B63E3C90B99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595A-9498-448E-886A-C2142D2D53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C8346-8121-4B1A-B258-CAA0788CCC37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08278-18EB-411A-81D5-0138618049C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F63C-65A6-4CBC-8378-769F71655C76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FAE97-7DB1-4F5F-BC82-C03AAE98B5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0D44-110E-4698-993C-5F85610EE0D0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1E971-AA3A-4E85-AE91-F05693A979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B295-3D20-4356-9ADF-C288E536BB8F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DBEB2-4F2F-49B0-AD3C-D34480B78E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0A01D-61AF-43D3-8C82-24AC3ACF7909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B84E9-8901-4DC7-AAAD-30FB080916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D18718-E01C-4726-A473-5E4BFA7A3BBE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4E3FFD-6F0B-4201-A539-FFB7E04BF1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yagram"/>
          <p:cNvGraphicFramePr/>
          <p:nvPr/>
        </p:nvGraphicFramePr>
        <p:xfrm>
          <a:off x="323528" y="4365104"/>
          <a:ext cx="61206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Dikdörtgen"/>
          <p:cNvSpPr/>
          <p:nvPr/>
        </p:nvSpPr>
        <p:spPr>
          <a:xfrm>
            <a:off x="-468560" y="2420888"/>
            <a:ext cx="8748464" cy="92333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</a:t>
            </a:r>
            <a:r>
              <a:rPr lang="tr-TR" sz="5400" b="1" dirty="0" err="1">
                <a:ln w="31550" cmpd="sng">
                  <a:solidFill>
                    <a:srgbClr val="FFFF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Twinning</a:t>
            </a:r>
            <a:endParaRPr lang="tr-TR" sz="54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7 Resim" descr="ETWİNNİNİ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45393" y="332656"/>
            <a:ext cx="2203071" cy="1666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http://www.bsslnig.com/waecpayroll/_images/use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412875"/>
            <a:ext cx="16557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179388" y="188913"/>
            <a:ext cx="8964612" cy="722312"/>
          </a:xfrm>
          <a:prstGeom prst="rect">
            <a:avLst/>
          </a:prstGeom>
          <a:solidFill>
            <a:srgbClr val="FFFF00"/>
          </a:solidFill>
        </p:spPr>
        <p:txBody>
          <a:bodyPr lIns="0" rIns="0" bIns="0" anchor="b">
            <a:normAutofit fontScale="90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5000" b="1" dirty="0">
                <a:latin typeface="+mj-lt"/>
                <a:ea typeface="+mj-ea"/>
                <a:cs typeface="+mj-cs"/>
              </a:rPr>
              <a:t>Twinspace Anasayfasının Özellikleri</a:t>
            </a:r>
            <a:endParaRPr lang="tr-TR" sz="5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3175" y="1196975"/>
            <a:ext cx="5746750" cy="3405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Metin kutusu"/>
          <p:cNvSpPr txBox="1"/>
          <p:nvPr/>
        </p:nvSpPr>
        <p:spPr>
          <a:xfrm>
            <a:off x="323850" y="4941888"/>
            <a:ext cx="8640763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/>
              <a:t>“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Hesabım</a:t>
            </a:r>
            <a:r>
              <a:rPr lang="tr-TR" sz="2400" dirty="0"/>
              <a:t>” 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(My Account) </a:t>
            </a:r>
            <a:r>
              <a:rPr lang="tr-TR" sz="3200" dirty="0"/>
              <a:t>butonuna tıklayınız!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3848100" cy="4029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3203575" y="188913"/>
            <a:ext cx="5329238" cy="722312"/>
          </a:xfrm>
          <a:prstGeom prst="rect">
            <a:avLst/>
          </a:prstGeom>
          <a:solidFill>
            <a:srgbClr val="FFFF00"/>
          </a:solidFill>
        </p:spPr>
        <p:txBody>
          <a:bodyPr lIns="0" rIns="0" bIns="0" anchor="b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5000" b="1" dirty="0">
                <a:latin typeface="+mj-lt"/>
                <a:ea typeface="+mj-ea"/>
                <a:cs typeface="+mj-cs"/>
              </a:rPr>
              <a:t>Profilinizi Düzenleyin</a:t>
            </a:r>
            <a:endParaRPr lang="tr-TR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572000" y="3789040"/>
            <a:ext cx="432048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/>
              <a:t>Kendinize ait bir fotoğraf yükleyebileceğiniz; sınıfınız, okulunuz veya kendinizle alakalı bilgiler yazabileceğiniz bir alandır</a:t>
            </a:r>
            <a:r>
              <a:rPr lang="tr-TR" dirty="0"/>
              <a:t>. 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4572000" y="2780928"/>
            <a:ext cx="428396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PROFİL DÜZENLE BUTONU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1" name="Picture 5" descr="http://www.bsslnig.com/waecpayroll/_images/use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052513"/>
            <a:ext cx="16557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179388" y="188913"/>
            <a:ext cx="1944687" cy="647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/>
                </a:solidFill>
              </a:rPr>
              <a:t>3. </a:t>
            </a:r>
            <a:r>
              <a:rPr lang="tr-TR" sz="4000" dirty="0" smtClean="0">
                <a:solidFill>
                  <a:schemeClr val="tx1"/>
                </a:solidFill>
              </a:rPr>
              <a:t>Adım: 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3"/>
            <a:ext cx="9144000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8064500" cy="467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827088" y="188913"/>
            <a:ext cx="7200900" cy="722312"/>
          </a:xfrm>
          <a:prstGeom prst="rect">
            <a:avLst/>
          </a:prstGeom>
          <a:solidFill>
            <a:srgbClr val="FFFF00"/>
          </a:solidFill>
        </p:spPr>
        <p:txBody>
          <a:bodyPr lIns="0" rIns="0" bIns="0" anchor="b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5000" b="1" dirty="0">
                <a:latin typeface="+mj-lt"/>
                <a:ea typeface="+mj-ea"/>
                <a:cs typeface="+mj-cs"/>
              </a:rPr>
              <a:t>Profilinizi Düzenleyin</a:t>
            </a:r>
            <a:endParaRPr lang="tr-TR" sz="5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79388" y="115888"/>
            <a:ext cx="7200900" cy="649287"/>
          </a:xfr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/>
                </a:solidFill>
              </a:rPr>
              <a:t>4. </a:t>
            </a:r>
            <a:r>
              <a:rPr lang="tr-TR" sz="4000" dirty="0" smtClean="0">
                <a:solidFill>
                  <a:schemeClr val="tx1"/>
                </a:solidFill>
              </a:rPr>
              <a:t>Adım: 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</a:rPr>
              <a:t>Proje Aktivitesi Oluşturma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5761037" cy="547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Metin kutusu"/>
          <p:cNvSpPr txBox="1"/>
          <p:nvPr/>
        </p:nvSpPr>
        <p:spPr>
          <a:xfrm>
            <a:off x="6084168" y="1916832"/>
            <a:ext cx="2915816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Aktivitesi Nedir?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Projeniz, birden fazla türde aktivite içerebilir. Örneğin dijital tasarımlar, bloglar, ortak çalışmalar, vb. Proje aktiviteleri sayfaları sizlere bu çalışmalarınızı Twinspace’e yükleme  ve saklama imkanı tanıyan yerlerdir.</a:t>
            </a:r>
            <a:endParaRPr lang="tr-T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5113337" cy="62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Metin kutusu"/>
          <p:cNvSpPr txBox="1"/>
          <p:nvPr/>
        </p:nvSpPr>
        <p:spPr>
          <a:xfrm>
            <a:off x="5436096" y="908720"/>
            <a:ext cx="352839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Aktivite sayfanıza bir isim verin; Örneğin “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Birbirimizi Tanıyalım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ya da “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Ülkelerimiz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gibi…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436096" y="4365104"/>
            <a:ext cx="352839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sayfada olmasını istediğiniz aktivite tipini seçiniz!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6" name="7 Resim" descr="ETWİNNİNİG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997200"/>
            <a:ext cx="15811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00113" y="115888"/>
            <a:ext cx="7272337" cy="7207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   Farklı Aktiviteler Nelerdir?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5256212" cy="5472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Metin kutusu"/>
          <p:cNvSpPr txBox="1"/>
          <p:nvPr/>
        </p:nvSpPr>
        <p:spPr>
          <a:xfrm>
            <a:off x="5651500" y="1989138"/>
            <a:ext cx="3241675" cy="3478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Aktivite Bloğu</a:t>
            </a:r>
            <a:r>
              <a:rPr lang="tr-TR" sz="2000" dirty="0"/>
              <a:t>, </a:t>
            </a:r>
            <a:r>
              <a:rPr lang="tr-TR" sz="2000" b="1" dirty="0">
                <a:solidFill>
                  <a:schemeClr val="accent4">
                    <a:lumMod val="75000"/>
                  </a:schemeClr>
                </a:solidFill>
              </a:rPr>
              <a:t>bir yazma programıdır. Proje üyelerine belirli bir konu hakkında yazma olanağı tanır. Yazılar, bireysel yazılabildiği gibi bir grup çalışması olarak da yapılabilir. Blog, bir kez yayınlandığında proje üyeleri tarafından okunabilmektedir.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41438"/>
            <a:ext cx="6985000" cy="277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900113" y="188913"/>
            <a:ext cx="7272337" cy="647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   Farklı Aktiviteler Nelerdir?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6 Oval"/>
          <p:cNvSpPr/>
          <p:nvPr/>
        </p:nvSpPr>
        <p:spPr>
          <a:xfrm>
            <a:off x="3059113" y="1773238"/>
            <a:ext cx="2233612" cy="14398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9" name="8 Düz Ok Bağlayıcısı"/>
          <p:cNvCxnSpPr/>
          <p:nvPr/>
        </p:nvCxnSpPr>
        <p:spPr>
          <a:xfrm flipH="1">
            <a:off x="2555875" y="2997200"/>
            <a:ext cx="1223963" cy="151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971600" y="4509120"/>
            <a:ext cx="705678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FF0000"/>
                </a:solidFill>
              </a:rPr>
              <a:t>Dosya Arşivi</a:t>
            </a:r>
            <a:r>
              <a:rPr lang="tr-TR" sz="2000" dirty="0"/>
              <a:t>, Projenizle ilgili </a:t>
            </a:r>
            <a:r>
              <a:rPr lang="tr-TR" sz="2000" b="1" dirty="0">
                <a:solidFill>
                  <a:schemeClr val="accent1"/>
                </a:solidFill>
              </a:rPr>
              <a:t>Word</a:t>
            </a:r>
            <a:r>
              <a:rPr lang="tr-TR" sz="2000" dirty="0"/>
              <a:t>, </a:t>
            </a:r>
            <a:r>
              <a:rPr lang="tr-TR" sz="2000" b="1" dirty="0" err="1">
                <a:solidFill>
                  <a:schemeClr val="accent1"/>
                </a:solidFill>
              </a:rPr>
              <a:t>Pdf</a:t>
            </a:r>
            <a:r>
              <a:rPr lang="tr-TR" sz="2000" dirty="0"/>
              <a:t>, </a:t>
            </a:r>
            <a:r>
              <a:rPr lang="tr-TR" sz="2000" b="1" dirty="0">
                <a:solidFill>
                  <a:schemeClr val="accent1"/>
                </a:solidFill>
              </a:rPr>
              <a:t>Excel Çalışma Sayfaları</a:t>
            </a:r>
            <a:r>
              <a:rPr lang="tr-TR" sz="2000" dirty="0"/>
              <a:t>, </a:t>
            </a:r>
            <a:r>
              <a:rPr lang="tr-TR" sz="2000" b="1" dirty="0">
                <a:solidFill>
                  <a:schemeClr val="accent1"/>
                </a:solidFill>
              </a:rPr>
              <a:t>Video</a:t>
            </a:r>
            <a:r>
              <a:rPr lang="tr-TR" sz="2000" dirty="0"/>
              <a:t> ve benzeri  dokümanları yükleyebileceğiniz alandır. Maksimum dosya boyutu 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20MB</a:t>
            </a:r>
            <a:r>
              <a:rPr lang="tr-TR" sz="2400" dirty="0">
                <a:latin typeface="+mj-lt"/>
              </a:rPr>
              <a:t>.</a:t>
            </a:r>
            <a:endParaRPr lang="tr-TR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7632700" cy="306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900113" y="188913"/>
            <a:ext cx="7272337" cy="7191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   Farklı Aktiviteler Nelerdir?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Oval"/>
          <p:cNvSpPr/>
          <p:nvPr/>
        </p:nvSpPr>
        <p:spPr>
          <a:xfrm>
            <a:off x="5148263" y="1989138"/>
            <a:ext cx="2592387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8" name="7 Düz Ok Bağlayıcısı"/>
          <p:cNvCxnSpPr/>
          <p:nvPr/>
        </p:nvCxnSpPr>
        <p:spPr>
          <a:xfrm flipH="1">
            <a:off x="4859338" y="2852738"/>
            <a:ext cx="1368425" cy="1944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899592" y="4869160"/>
            <a:ext cx="705678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FF0000"/>
                </a:solidFill>
              </a:rPr>
              <a:t>Forum</a:t>
            </a:r>
            <a:r>
              <a:rPr lang="tr-TR" sz="2000" dirty="0"/>
              <a:t>, Projenizle ilgili  veya değil herhangi bir konu başlığı hakkında tartışmalar açabileceğiniz bir alandır. Bu alanda proje görevlerinden bahsedebilir  ya da belirli bir konu üzerine odaklanabilirsiniz.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57338"/>
            <a:ext cx="7650163" cy="3167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900113" y="188913"/>
            <a:ext cx="7272337" cy="7191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   Farklı Aktiviteler Nelerdir?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Oval"/>
          <p:cNvSpPr/>
          <p:nvPr/>
        </p:nvSpPr>
        <p:spPr>
          <a:xfrm>
            <a:off x="468313" y="3357563"/>
            <a:ext cx="2735262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8" name="7 Düz Ok Bağlayıcısı"/>
          <p:cNvCxnSpPr/>
          <p:nvPr/>
        </p:nvCxnSpPr>
        <p:spPr>
          <a:xfrm>
            <a:off x="2195513" y="4221163"/>
            <a:ext cx="1008062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3275856" y="5013176"/>
            <a:ext cx="496855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FF0000"/>
                </a:solidFill>
              </a:rPr>
              <a:t>Resim Galerisi</a:t>
            </a:r>
            <a:r>
              <a:rPr lang="tr-TR" sz="2000" dirty="0"/>
              <a:t>, projenizle ilgili resimleri ve diğer dijital görüntüleri yüklemenize imkan tanır. Dosya formatı </a:t>
            </a:r>
            <a:r>
              <a:rPr lang="tr-TR" sz="2000" b="1" dirty="0">
                <a:latin typeface="+mj-lt"/>
              </a:rPr>
              <a:t>20MB</a:t>
            </a:r>
            <a:r>
              <a:rPr lang="tr-TR" sz="2000" dirty="0"/>
              <a:t> geçmemelidir. 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1116013" y="260350"/>
            <a:ext cx="6840537" cy="461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Twinspace Kullanım Eğitimi</a:t>
            </a:r>
            <a:endParaRPr lang="tr-TR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4968875" cy="540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Metin kutusu"/>
          <p:cNvSpPr txBox="1"/>
          <p:nvPr/>
        </p:nvSpPr>
        <p:spPr>
          <a:xfrm>
            <a:off x="5724525" y="1052513"/>
            <a:ext cx="2879725" cy="1323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rehber; Twinspace’ e yeni olan siz değerli öğretmenlerimiz için hazırlanmıştır.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724128" y="2564904"/>
            <a:ext cx="316835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Bu sunum size şu hususlarda yardımcı olacaktır;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614988" y="3429000"/>
            <a:ext cx="3529012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Twinspace’e Giriş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Profilinizi Düzenleme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Proje Aktiviteleri Oluşturma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Projenize, Öğrenci, Öğretmen ve Ziyaretçi Davet Edebilme</a:t>
            </a:r>
            <a:endParaRPr lang="tr-T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344" name="10 Resim" descr="ETWİNNİNİG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5013325"/>
            <a:ext cx="15827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12875"/>
            <a:ext cx="7477125" cy="309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900113" y="188913"/>
            <a:ext cx="7272337" cy="7191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   Farklı Aktiviteler Nelerdir?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Oval"/>
          <p:cNvSpPr/>
          <p:nvPr/>
        </p:nvSpPr>
        <p:spPr>
          <a:xfrm>
            <a:off x="2987675" y="3141663"/>
            <a:ext cx="2879725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8" name="7 Düz Ok Bağlayıcısı"/>
          <p:cNvCxnSpPr/>
          <p:nvPr/>
        </p:nvCxnSpPr>
        <p:spPr>
          <a:xfrm flipH="1">
            <a:off x="2843213" y="4076700"/>
            <a:ext cx="1873250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1043608" y="4941168"/>
            <a:ext cx="7056784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FF0000"/>
                </a:solidFill>
              </a:rPr>
              <a:t>Wiki</a:t>
            </a:r>
            <a:r>
              <a:rPr lang="tr-TR" sz="2000" dirty="0"/>
              <a:t>, çoklu yazma (işbirlikçi kullanım) ortamı sağlaması bakımından faydalı bir programdır. Blog’taki gibi proje üyeleri ile paylaşabileceğiniz yazılar yazabilirsiniz. Blog’tan farklı olarak, proje üyeleri yazdığınız metin üzerinde değişiklik yapabilirler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7794625" cy="287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900113" y="188913"/>
            <a:ext cx="7272337" cy="7191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   Farklı Aktiviteler Nelerdir?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Oval"/>
          <p:cNvSpPr/>
          <p:nvPr/>
        </p:nvSpPr>
        <p:spPr>
          <a:xfrm>
            <a:off x="5508625" y="2997200"/>
            <a:ext cx="2808288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8" name="7 Düz Ok Bağlayıcısı"/>
          <p:cNvCxnSpPr/>
          <p:nvPr/>
        </p:nvCxnSpPr>
        <p:spPr>
          <a:xfrm flipH="1">
            <a:off x="5724525" y="4005263"/>
            <a:ext cx="935038" cy="71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971600" y="4797152"/>
            <a:ext cx="7056784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FF0000"/>
                </a:solidFill>
              </a:rPr>
              <a:t>Web İçeriği</a:t>
            </a:r>
            <a:r>
              <a:rPr lang="tr-TR" sz="2000" dirty="0"/>
              <a:t>, internet üzerinden belirli kodları kullanarak video yüklemenize olanak tanır. Örneğin </a:t>
            </a:r>
            <a:r>
              <a:rPr lang="tr-TR" sz="2000" b="1" dirty="0"/>
              <a:t>Youtube</a:t>
            </a:r>
            <a:r>
              <a:rPr lang="tr-TR" sz="2000" dirty="0"/>
              <a:t>, </a:t>
            </a:r>
            <a:r>
              <a:rPr lang="tr-TR" sz="2000" b="1" dirty="0"/>
              <a:t>Vimeo</a:t>
            </a:r>
            <a:r>
              <a:rPr lang="tr-TR" sz="2000" dirty="0"/>
              <a:t> gibi sosyal paylaşım alanlarından; ilgili kodu alarak yüklediğiniz veya daha önceden yüklenen bir videoyu projenize alabilirsiniz.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4535488" cy="4829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Metin kutusu"/>
          <p:cNvSpPr txBox="1"/>
          <p:nvPr/>
        </p:nvSpPr>
        <p:spPr>
          <a:xfrm>
            <a:off x="684213" y="333375"/>
            <a:ext cx="5616575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/>
              <a:t>Proje Aktivitesi Oluşturmak</a:t>
            </a:r>
            <a:endParaRPr lang="tr-TR" sz="3200" b="1" dirty="0"/>
          </a:p>
        </p:txBody>
      </p:sp>
      <p:sp>
        <p:nvSpPr>
          <p:cNvPr id="7" name="6 Oval"/>
          <p:cNvSpPr/>
          <p:nvPr/>
        </p:nvSpPr>
        <p:spPr>
          <a:xfrm>
            <a:off x="539750" y="3068638"/>
            <a:ext cx="2376488" cy="1296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9" name="8 Düz Ok Bağlayıcısı"/>
          <p:cNvCxnSpPr/>
          <p:nvPr/>
        </p:nvCxnSpPr>
        <p:spPr>
          <a:xfrm flipV="1">
            <a:off x="2555875" y="2636838"/>
            <a:ext cx="2592388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5219700" y="1484313"/>
            <a:ext cx="3529013" cy="1631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 aktiviteyi seçtiğiniz çerçevesinin sarı renge dönüşmesinden ve sağ alt köşede yeşil tik işaretinden belli olmaktadır.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Oval"/>
          <p:cNvSpPr/>
          <p:nvPr/>
        </p:nvSpPr>
        <p:spPr>
          <a:xfrm>
            <a:off x="179388" y="5300663"/>
            <a:ext cx="1584325" cy="1152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15" name="14 Düz Ok Bağlayıcısı"/>
          <p:cNvCxnSpPr/>
          <p:nvPr/>
        </p:nvCxnSpPr>
        <p:spPr>
          <a:xfrm flipV="1">
            <a:off x="1619250" y="5589588"/>
            <a:ext cx="3457575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5148263" y="4581525"/>
            <a:ext cx="3779837" cy="1322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aktivitesi sayfası oluşturmak içim </a:t>
            </a:r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“Oluştur” </a:t>
            </a:r>
            <a:r>
              <a:rPr lang="tr-T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r-T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butonuna tıklamanız yeterlidir.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5" name="18 Resim" descr="ETWİNNİNİG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192463"/>
            <a:ext cx="17272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79388" y="188913"/>
            <a:ext cx="7129462" cy="647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5. </a:t>
            </a:r>
            <a:r>
              <a:rPr lang="tr-TR" sz="4000" dirty="0" smtClean="0">
                <a:solidFill>
                  <a:srgbClr val="FF0000"/>
                </a:solidFill>
              </a:rPr>
              <a:t>Adım: </a:t>
            </a:r>
            <a:r>
              <a:rPr lang="tr-TR" sz="4000" dirty="0" smtClean="0">
                <a:solidFill>
                  <a:schemeClr val="tx1"/>
                </a:solidFill>
              </a:rPr>
              <a:t>Öğrencileri Davet Etmek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25538"/>
            <a:ext cx="7502525" cy="309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Oval"/>
          <p:cNvSpPr/>
          <p:nvPr/>
        </p:nvSpPr>
        <p:spPr>
          <a:xfrm>
            <a:off x="4427538" y="2492375"/>
            <a:ext cx="3097212" cy="1152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9" name="8 Düz Ok Bağlayıcısı"/>
          <p:cNvCxnSpPr/>
          <p:nvPr/>
        </p:nvCxnSpPr>
        <p:spPr>
          <a:xfrm flipH="1">
            <a:off x="2339975" y="3141663"/>
            <a:ext cx="2232025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684213" y="4508500"/>
            <a:ext cx="3382962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Öğrencilerin Adını ve Soyadını buradaki ilgili boşluklara girin.</a:t>
            </a:r>
            <a:endParaRPr lang="tr-TR" dirty="0"/>
          </a:p>
        </p:txBody>
      </p:sp>
      <p:sp>
        <p:nvSpPr>
          <p:cNvPr id="11" name="10 Oval"/>
          <p:cNvSpPr/>
          <p:nvPr/>
        </p:nvSpPr>
        <p:spPr>
          <a:xfrm>
            <a:off x="4500563" y="3500438"/>
            <a:ext cx="647700" cy="5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13" name="12 Düz Ok Bağlayıcısı"/>
          <p:cNvCxnSpPr/>
          <p:nvPr/>
        </p:nvCxnSpPr>
        <p:spPr>
          <a:xfrm>
            <a:off x="5003800" y="3933825"/>
            <a:ext cx="792163" cy="107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>
          <a:xfrm>
            <a:off x="4500563" y="5084763"/>
            <a:ext cx="4175125" cy="1508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Sonra </a:t>
            </a:r>
            <a:r>
              <a:rPr lang="tr-TR" b="1" dirty="0">
                <a:solidFill>
                  <a:srgbClr val="FF0000"/>
                </a:solidFill>
              </a:rPr>
              <a:t>onayla</a:t>
            </a:r>
            <a:r>
              <a:rPr lang="tr-TR" dirty="0"/>
              <a:t> tuşuna basınız. Bu bölümde giriş yapacağınız öğrenci sayısını artırmak çok basittir. Sol altta gördüğünüz </a:t>
            </a:r>
            <a:r>
              <a:rPr lang="tr-TR" sz="2000" b="1" dirty="0">
                <a:solidFill>
                  <a:srgbClr val="FF0000"/>
                </a:solidFill>
              </a:rPr>
              <a:t>(+)</a:t>
            </a:r>
            <a:r>
              <a:rPr lang="tr-TR" dirty="0"/>
              <a:t> işareti yeni öğrenci eklemenize  imkan tanıyacaktır.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7478713" cy="316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Oval"/>
          <p:cNvSpPr/>
          <p:nvPr/>
        </p:nvSpPr>
        <p:spPr>
          <a:xfrm>
            <a:off x="2987675" y="3429000"/>
            <a:ext cx="2952750" cy="1152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8" name="7 Düz Ok Bağlayıcısı"/>
          <p:cNvCxnSpPr/>
          <p:nvPr/>
        </p:nvCxnSpPr>
        <p:spPr>
          <a:xfrm>
            <a:off x="3203575" y="1341438"/>
            <a:ext cx="863600" cy="2303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899592" y="116632"/>
            <a:ext cx="446449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Sistem otomatik olarak öğrenciniz için bir kullanıcı adı ve şifre önerecektir. </a:t>
            </a:r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kullanıcı adını ve şifreyi değiştirmeniz mümkündür</a:t>
            </a:r>
            <a:r>
              <a:rPr lang="tr-TR" sz="2000" b="1" dirty="0">
                <a:solidFill>
                  <a:srgbClr val="FF0000"/>
                </a:solidFill>
              </a:rPr>
              <a:t>.</a:t>
            </a:r>
            <a:endParaRPr lang="tr-TR" sz="2000" b="1" dirty="0"/>
          </a:p>
        </p:txBody>
      </p:sp>
      <p:sp>
        <p:nvSpPr>
          <p:cNvPr id="10" name="9 Oval"/>
          <p:cNvSpPr/>
          <p:nvPr/>
        </p:nvSpPr>
        <p:spPr>
          <a:xfrm>
            <a:off x="5940425" y="3716338"/>
            <a:ext cx="1439863" cy="936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12" name="11 Düz Ok Bağlayıcısı"/>
          <p:cNvCxnSpPr/>
          <p:nvPr/>
        </p:nvCxnSpPr>
        <p:spPr>
          <a:xfrm flipH="1">
            <a:off x="5292725" y="4365625"/>
            <a:ext cx="1295400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2987824" y="5229200"/>
            <a:ext cx="446449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Buradaki menüyü kullanarak öğrencinizin projenizdeki rolünü değiştirebilirsiniz. İki alternatif bulunmaktadır. </a:t>
            </a:r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Üye</a:t>
            </a:r>
            <a:r>
              <a:rPr lang="tr-TR" sz="2000" b="1" dirty="0"/>
              <a:t> - </a:t>
            </a:r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Yönetici</a:t>
            </a:r>
            <a:endParaRPr lang="tr-T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388" y="115888"/>
            <a:ext cx="4537075" cy="6492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/>
                </a:solidFill>
              </a:rPr>
              <a:t>1. </a:t>
            </a:r>
            <a:r>
              <a:rPr lang="tr-TR" sz="4000" dirty="0" smtClean="0">
                <a:solidFill>
                  <a:schemeClr val="tx1"/>
                </a:solidFill>
              </a:rPr>
              <a:t>Adım: 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 Yapın 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781300"/>
            <a:ext cx="5197475" cy="2119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Dikdörtgen"/>
          <p:cNvSpPr/>
          <p:nvPr/>
        </p:nvSpPr>
        <p:spPr>
          <a:xfrm>
            <a:off x="5076825" y="1268413"/>
            <a:ext cx="3598863" cy="1152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üstüne  erişmek için </a:t>
            </a:r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Kullanıcı adınızı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Şifrenizi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girin….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7 Düz Ok Bağlayıcısı"/>
          <p:cNvCxnSpPr/>
          <p:nvPr/>
        </p:nvCxnSpPr>
        <p:spPr>
          <a:xfrm flipH="1">
            <a:off x="5364163" y="2420938"/>
            <a:ext cx="720725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79388" y="115888"/>
            <a:ext cx="5184775" cy="6492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/>
                </a:solidFill>
              </a:rPr>
              <a:t>2. </a:t>
            </a:r>
            <a:r>
              <a:rPr lang="tr-TR" sz="4000" dirty="0" smtClean="0">
                <a:solidFill>
                  <a:schemeClr val="tx1"/>
                </a:solidFill>
              </a:rPr>
              <a:t>Adım: 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 Erişin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5" descr="C:\Users\Buğra\Desktop\Resim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916113"/>
            <a:ext cx="80819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Sol Ok"/>
          <p:cNvSpPr/>
          <p:nvPr/>
        </p:nvSpPr>
        <p:spPr>
          <a:xfrm rot="18954597">
            <a:off x="2522538" y="1887538"/>
            <a:ext cx="1435100" cy="279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3851275" y="981075"/>
            <a:ext cx="3960813" cy="830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/>
              <a:t>Masa üstüne geldiğinizde 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“Projeler” </a:t>
            </a:r>
            <a:r>
              <a:rPr lang="tr-TR" sz="2400" dirty="0"/>
              <a:t>başlığına tıklayın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8350250" cy="4046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Sağ Ok"/>
          <p:cNvSpPr/>
          <p:nvPr/>
        </p:nvSpPr>
        <p:spPr>
          <a:xfrm rot="4567386">
            <a:off x="1117600" y="2319338"/>
            <a:ext cx="2720975" cy="1428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684213" y="549275"/>
            <a:ext cx="2735262" cy="52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Projenizi Seçin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Sağ Ok"/>
          <p:cNvSpPr/>
          <p:nvPr/>
        </p:nvSpPr>
        <p:spPr>
          <a:xfrm rot="19376662">
            <a:off x="5775325" y="5383213"/>
            <a:ext cx="1138238" cy="7461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1 Metin kutusu"/>
          <p:cNvSpPr txBox="1"/>
          <p:nvPr/>
        </p:nvSpPr>
        <p:spPr>
          <a:xfrm>
            <a:off x="3851275" y="5805488"/>
            <a:ext cx="46085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latin typeface="+mn-lt"/>
                <a:cs typeface="+mn-cs"/>
              </a:rPr>
              <a:t>“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Twinspace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” linkine tıklayın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12875"/>
            <a:ext cx="7677150" cy="4608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Sağ Ok"/>
          <p:cNvSpPr/>
          <p:nvPr/>
        </p:nvSpPr>
        <p:spPr>
          <a:xfrm rot="4429400" flipV="1">
            <a:off x="569119" y="1686719"/>
            <a:ext cx="1152525" cy="1762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323528" y="404664"/>
            <a:ext cx="23042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Twinspace’in Adını Burada Görebilirsiniz</a:t>
            </a:r>
            <a:endParaRPr lang="tr-TR" dirty="0"/>
          </a:p>
        </p:txBody>
      </p:sp>
      <p:sp>
        <p:nvSpPr>
          <p:cNvPr id="10" name="9 Sağ Ok"/>
          <p:cNvSpPr/>
          <p:nvPr/>
        </p:nvSpPr>
        <p:spPr>
          <a:xfrm rot="6677647" flipV="1">
            <a:off x="2867819" y="1832769"/>
            <a:ext cx="1343025" cy="1952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347864" y="548680"/>
            <a:ext cx="223224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Twinspace için genel erişim linki</a:t>
            </a:r>
            <a:endParaRPr lang="tr-TR" dirty="0"/>
          </a:p>
        </p:txBody>
      </p:sp>
      <p:sp>
        <p:nvSpPr>
          <p:cNvPr id="12" name="11 Sağ Ok"/>
          <p:cNvSpPr/>
          <p:nvPr/>
        </p:nvSpPr>
        <p:spPr>
          <a:xfrm rot="18620666" flipV="1">
            <a:off x="5821362" y="2446338"/>
            <a:ext cx="1343025" cy="3111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4572000" y="3141663"/>
            <a:ext cx="3313113" cy="11509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0000"/>
                </a:solidFill>
              </a:rPr>
              <a:t>Burayı kullanarak profilinizi düzenleyebilir ve sistemden çıkış yapabilirsiniz.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388" y="188913"/>
            <a:ext cx="8964612" cy="72231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tx1"/>
                </a:solidFill>
              </a:rPr>
              <a:t>Twinspace Anasayfasının Özellikleri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4679950" cy="4705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10 Sol Ok"/>
          <p:cNvSpPr/>
          <p:nvPr/>
        </p:nvSpPr>
        <p:spPr>
          <a:xfrm rot="20707248">
            <a:off x="1382713" y="1784350"/>
            <a:ext cx="3641725" cy="3175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1 Metin kutusu"/>
          <p:cNvSpPr txBox="1"/>
          <p:nvPr/>
        </p:nvSpPr>
        <p:spPr>
          <a:xfrm>
            <a:off x="5076056" y="1052736"/>
            <a:ext cx="385192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Burası Twinspace Mesaj Kutunuzdur. Buradan projenizle ilgili mesajlar gönderebilir ve alabilirsiniz</a:t>
            </a:r>
            <a:endParaRPr lang="tr-TR" dirty="0"/>
          </a:p>
        </p:txBody>
      </p:sp>
      <p:sp>
        <p:nvSpPr>
          <p:cNvPr id="13" name="12 Sol Ok"/>
          <p:cNvSpPr/>
          <p:nvPr/>
        </p:nvSpPr>
        <p:spPr>
          <a:xfrm rot="21233608">
            <a:off x="1771650" y="3403600"/>
            <a:ext cx="3219450" cy="414338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" name="13 Metin kutusu"/>
          <p:cNvSpPr txBox="1"/>
          <p:nvPr/>
        </p:nvSpPr>
        <p:spPr>
          <a:xfrm>
            <a:off x="5076056" y="2276872"/>
            <a:ext cx="385192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“En Son Aktiviteler” sekmesiyle, Twinspace’de yapılan tüm işleri takip edebilirsiniz. Örneğin birisi Blog’a birşeyler mi yazdı; yoksa projenizi yeni birileri mi davet edildi gibi…</a:t>
            </a:r>
            <a:endParaRPr lang="tr-TR" dirty="0"/>
          </a:p>
        </p:txBody>
      </p:sp>
      <p:sp>
        <p:nvSpPr>
          <p:cNvPr id="15" name="14 Sol Ok"/>
          <p:cNvSpPr/>
          <p:nvPr/>
        </p:nvSpPr>
        <p:spPr>
          <a:xfrm>
            <a:off x="1619250" y="4221163"/>
            <a:ext cx="3384550" cy="36036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5 Metin kutusu"/>
          <p:cNvSpPr txBox="1"/>
          <p:nvPr/>
        </p:nvSpPr>
        <p:spPr>
          <a:xfrm>
            <a:off x="5148064" y="4005064"/>
            <a:ext cx="381642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Burası sizin Twinspace takviminizdir. Okul dönemi boyunca çalışmalarınızın zamanını burada planlayabilirsiniz.</a:t>
            </a:r>
            <a:endParaRPr lang="tr-TR" dirty="0"/>
          </a:p>
        </p:txBody>
      </p:sp>
      <p:sp>
        <p:nvSpPr>
          <p:cNvPr id="17" name="16 Sol Ok"/>
          <p:cNvSpPr/>
          <p:nvPr/>
        </p:nvSpPr>
        <p:spPr>
          <a:xfrm rot="980044">
            <a:off x="3516313" y="5505450"/>
            <a:ext cx="1511300" cy="3921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8" name="17 Metin kutusu"/>
          <p:cNvSpPr txBox="1"/>
          <p:nvPr/>
        </p:nvSpPr>
        <p:spPr>
          <a:xfrm>
            <a:off x="5004048" y="5517232"/>
            <a:ext cx="3816424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Projenizin başında ortak ülkelerle birlikte tatil olan günlerinizi takvime girmek faydalı olabilir.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179388" y="188913"/>
            <a:ext cx="8964612" cy="722312"/>
          </a:xfrm>
          <a:prstGeom prst="rect">
            <a:avLst/>
          </a:prstGeom>
          <a:solidFill>
            <a:srgbClr val="FFFF00"/>
          </a:solidFill>
        </p:spPr>
        <p:txBody>
          <a:bodyPr lIns="0" rIns="0" bIns="0" anchor="b">
            <a:normAutofit fontScale="90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5000" b="1" dirty="0">
                <a:latin typeface="+mj-lt"/>
                <a:ea typeface="+mj-ea"/>
                <a:cs typeface="+mj-cs"/>
              </a:rPr>
              <a:t>Twinspace Anasayfasının Özellikleri</a:t>
            </a:r>
            <a:endParaRPr lang="tr-TR" sz="5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931863"/>
            <a:ext cx="2657475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Sol Ayraç"/>
          <p:cNvSpPr/>
          <p:nvPr/>
        </p:nvSpPr>
        <p:spPr>
          <a:xfrm>
            <a:off x="5292725" y="1628775"/>
            <a:ext cx="287338" cy="8636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400" dirty="0"/>
          </a:p>
        </p:txBody>
      </p:sp>
      <p:sp>
        <p:nvSpPr>
          <p:cNvPr id="9" name="8 Şeritli Sağ Ok"/>
          <p:cNvSpPr/>
          <p:nvPr/>
        </p:nvSpPr>
        <p:spPr>
          <a:xfrm rot="20473489">
            <a:off x="4151313" y="1271588"/>
            <a:ext cx="1344612" cy="293687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251520" y="980728"/>
            <a:ext cx="385192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Eğer daha önce Twinspace’i hiç kullanmadıysanız, bu linki tıklayın ve size gösterilen adımları izleyin.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683568" y="2060848"/>
            <a:ext cx="363589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Bu kısım size üyeleri yönetme imkanı sunar; yeni üyeler davet edebilir, öğrencilerinizin şifrelerini değiştirebilirsiniz.</a:t>
            </a:r>
            <a:endParaRPr lang="tr-TR" dirty="0"/>
          </a:p>
        </p:txBody>
      </p:sp>
      <p:sp>
        <p:nvSpPr>
          <p:cNvPr id="12" name="11 Şeritli Sağ Ok"/>
          <p:cNvSpPr/>
          <p:nvPr/>
        </p:nvSpPr>
        <p:spPr>
          <a:xfrm rot="20964746">
            <a:off x="4384675" y="2116138"/>
            <a:ext cx="846138" cy="32067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539750" y="3357563"/>
            <a:ext cx="3635375" cy="9223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Burada Twinspace’te kaç tane üye (Öğretmen, Öğrenci, Ziyaretçi) olduğunu görebilirsiniz.</a:t>
            </a:r>
            <a:endParaRPr lang="tr-TR" dirty="0"/>
          </a:p>
        </p:txBody>
      </p:sp>
      <p:sp>
        <p:nvSpPr>
          <p:cNvPr id="14" name="13 Şeritli Sağ Ok"/>
          <p:cNvSpPr/>
          <p:nvPr/>
        </p:nvSpPr>
        <p:spPr>
          <a:xfrm rot="21065842">
            <a:off x="4227513" y="3481388"/>
            <a:ext cx="1638300" cy="32861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684213" y="4508500"/>
            <a:ext cx="3635375" cy="923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Aynı zamanda üyenin adını ve en son ne zaman aktif olduğunu da görmeniz mümkündür.</a:t>
            </a:r>
            <a:endParaRPr lang="tr-TR" dirty="0"/>
          </a:p>
        </p:txBody>
      </p:sp>
      <p:sp>
        <p:nvSpPr>
          <p:cNvPr id="16" name="15 Şeritli Sağ Ok"/>
          <p:cNvSpPr/>
          <p:nvPr/>
        </p:nvSpPr>
        <p:spPr>
          <a:xfrm rot="645093">
            <a:off x="4414838" y="4857750"/>
            <a:ext cx="1809750" cy="328613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7" name="16 Metin kutusu"/>
          <p:cNvSpPr txBox="1"/>
          <p:nvPr/>
        </p:nvSpPr>
        <p:spPr>
          <a:xfrm>
            <a:off x="539552" y="5733256"/>
            <a:ext cx="363589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Twinspace’teki tüm üyeleri görmek istediğinizde “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all</a:t>
            </a:r>
            <a:r>
              <a:rPr lang="tr-TR" dirty="0"/>
              <a:t>” linkine tıklamanız yeterlidir.</a:t>
            </a:r>
            <a:endParaRPr lang="tr-TR" dirty="0"/>
          </a:p>
        </p:txBody>
      </p:sp>
      <p:sp>
        <p:nvSpPr>
          <p:cNvPr id="18" name="17 Şeritli Sağ Ok"/>
          <p:cNvSpPr/>
          <p:nvPr/>
        </p:nvSpPr>
        <p:spPr>
          <a:xfrm rot="984401">
            <a:off x="4297363" y="6205538"/>
            <a:ext cx="1346200" cy="293687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4719638" cy="2808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179388" y="188913"/>
            <a:ext cx="8964612" cy="722312"/>
          </a:xfrm>
          <a:prstGeom prst="rect">
            <a:avLst/>
          </a:prstGeom>
          <a:solidFill>
            <a:srgbClr val="FFFF00"/>
          </a:solidFill>
        </p:spPr>
        <p:txBody>
          <a:bodyPr lIns="0" rIns="0" bIns="0" anchor="b">
            <a:normAutofit fontScale="90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5000" b="1" dirty="0">
                <a:latin typeface="+mj-lt"/>
                <a:ea typeface="+mj-ea"/>
                <a:cs typeface="+mj-cs"/>
              </a:rPr>
              <a:t>Twinspace Anasayfasının Özellikleri</a:t>
            </a:r>
            <a:endParaRPr lang="tr-TR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059113" y="4149725"/>
            <a:ext cx="5834062" cy="1938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</a:t>
            </a:r>
            <a:r>
              <a:rPr lang="tr-TR" sz="2400" dirty="0">
                <a:solidFill>
                  <a:srgbClr val="FF0000"/>
                </a:solidFill>
              </a:rPr>
              <a:t> profilinize ulaşmak için sağ üst köşede bulunan ve </a:t>
            </a:r>
            <a:r>
              <a:rPr lang="tr-T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siyah renkli </a:t>
            </a:r>
            <a:r>
              <a:rPr lang="tr-TR" sz="2400" dirty="0">
                <a:solidFill>
                  <a:srgbClr val="FF0000"/>
                </a:solidFill>
              </a:rPr>
              <a:t>kutu içerisindeki isminizin üzerine “</a:t>
            </a:r>
            <a:r>
              <a:rPr lang="tr-TR" sz="2400" dirty="0">
                <a:solidFill>
                  <a:srgbClr val="7030A0"/>
                </a:solidFill>
              </a:rPr>
              <a:t>fare</a:t>
            </a:r>
            <a:r>
              <a:rPr lang="tr-TR" sz="2400" dirty="0">
                <a:solidFill>
                  <a:srgbClr val="FF0000"/>
                </a:solidFill>
              </a:rPr>
              <a:t>”yi getirin, otomatik olarak bir menünün açıldığını göreceksiniz 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21508" name="Picture 5" descr="http://www.bsslnig.com/waecpayroll/_images/use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412875"/>
            <a:ext cx="2160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1066</TotalTime>
  <Words>580</Words>
  <Application>Microsoft Office PowerPoint</Application>
  <PresentationFormat>Ekran Gösterisi (4:3)</PresentationFormat>
  <Paragraphs>61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Tasarım Şablonu</vt:lpstr>
      </vt:variant>
      <vt:variant>
        <vt:i4>4</vt:i4>
      </vt:variant>
      <vt:variant>
        <vt:lpstr>Slayt Başlıkları</vt:lpstr>
      </vt:variant>
      <vt:variant>
        <vt:i4>24</vt:i4>
      </vt:variant>
    </vt:vector>
  </HeadingPairs>
  <TitlesOfParts>
    <vt:vector size="32" baseType="lpstr">
      <vt:lpstr>Constantia</vt:lpstr>
      <vt:lpstr>Arial</vt:lpstr>
      <vt:lpstr>Calibri</vt:lpstr>
      <vt:lpstr>Wingdings 2</vt:lpstr>
      <vt:lpstr>Akış</vt:lpstr>
      <vt:lpstr>Akış</vt:lpstr>
      <vt:lpstr>Akış</vt:lpstr>
      <vt:lpstr>Akış</vt:lpstr>
      <vt:lpstr>Slayt 1</vt:lpstr>
      <vt:lpstr>Slayt 2</vt:lpstr>
      <vt:lpstr>1. Adım: Giriş Yapın </vt:lpstr>
      <vt:lpstr>2. Adım: Twinspace Erişin</vt:lpstr>
      <vt:lpstr>Slayt 5</vt:lpstr>
      <vt:lpstr>Slayt 6</vt:lpstr>
      <vt:lpstr>Twinspace Anasayfasının Özellikleri</vt:lpstr>
      <vt:lpstr>Slayt 8</vt:lpstr>
      <vt:lpstr>Slayt 9</vt:lpstr>
      <vt:lpstr>Slayt 10</vt:lpstr>
      <vt:lpstr>3. Adım:  </vt:lpstr>
      <vt:lpstr>Slayt 12</vt:lpstr>
      <vt:lpstr>Slayt 13</vt:lpstr>
      <vt:lpstr>4. Adım:  Proje Aktivitesi Oluşturma</vt:lpstr>
      <vt:lpstr>Slayt 15</vt:lpstr>
      <vt:lpstr>   Farklı Aktiviteler Nelerdir?</vt:lpstr>
      <vt:lpstr>   Farklı Aktiviteler Nelerdir?</vt:lpstr>
      <vt:lpstr>   Farklı Aktiviteler Nelerdir?</vt:lpstr>
      <vt:lpstr>   Farklı Aktiviteler Nelerdir?</vt:lpstr>
      <vt:lpstr>   Farklı Aktiviteler Nelerdir?</vt:lpstr>
      <vt:lpstr>   Farklı Aktiviteler Nelerdir?</vt:lpstr>
      <vt:lpstr>Slayt 22</vt:lpstr>
      <vt:lpstr>5. Adım: Öğrencileri Davet Etmek 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Buğra</dc:creator>
  <cp:lastModifiedBy>pcc</cp:lastModifiedBy>
  <cp:revision>69</cp:revision>
  <dcterms:created xsi:type="dcterms:W3CDTF">2013-12-14T11:43:32Z</dcterms:created>
  <dcterms:modified xsi:type="dcterms:W3CDTF">2015-10-14T07:12:33Z</dcterms:modified>
</cp:coreProperties>
</file>